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551" r:id="rId2"/>
    <p:sldId id="719" r:id="rId3"/>
    <p:sldId id="720" r:id="rId4"/>
    <p:sldId id="735" r:id="rId5"/>
    <p:sldId id="736" r:id="rId6"/>
    <p:sldId id="737" r:id="rId7"/>
    <p:sldId id="738" r:id="rId8"/>
  </p:sldIdLst>
  <p:sldSz cx="9904413" cy="6858000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1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1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10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後藤 嘉孝" initials="後藤" lastIdx="3" clrIdx="0">
    <p:extLst>
      <p:ext uri="{19B8F6BF-5375-455C-9EA6-DF929625EA0E}">
        <p15:presenceInfo xmlns:p15="http://schemas.microsoft.com/office/powerpoint/2012/main" userId="S-1-5-21-243183404-1056131372-120787423-491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C0504D"/>
    <a:srgbClr val="ED7D31"/>
    <a:srgbClr val="FFFFCC"/>
    <a:srgbClr val="5B9BD5"/>
    <a:srgbClr val="E2F0D9"/>
    <a:srgbClr val="006600"/>
    <a:srgbClr val="CC99FF"/>
    <a:srgbClr val="CCFFCC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1322" autoAdjust="0"/>
  </p:normalViewPr>
  <p:slideViewPr>
    <p:cSldViewPr snapToObjects="1">
      <p:cViewPr varScale="1">
        <p:scale>
          <a:sx n="79" d="100"/>
          <a:sy n="79" d="100"/>
        </p:scale>
        <p:origin x="90" y="1530"/>
      </p:cViewPr>
      <p:guideLst>
        <p:guide orient="horz" pos="2160"/>
        <p:guide pos="312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5"/>
            <a:ext cx="3076977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24" tIns="47712" rIns="95424" bIns="4771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650" y="5"/>
            <a:ext cx="3076976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24" tIns="47712" rIns="95424" bIns="4771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720824"/>
            <a:ext cx="3076977" cy="51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24" tIns="47712" rIns="95424" bIns="4771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650" y="9720824"/>
            <a:ext cx="3076976" cy="51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24" tIns="47712" rIns="95424" bIns="4771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2176C844-0C2D-4CAB-9E0B-5BEE0AB774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968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5"/>
            <a:ext cx="3076977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24" tIns="47712" rIns="95424" bIns="4771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650" y="5"/>
            <a:ext cx="3076976" cy="51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24" tIns="47712" rIns="95424" bIns="47712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5138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431" y="4861236"/>
            <a:ext cx="5680444" cy="460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24" tIns="47712" rIns="95424" bIns="47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720824"/>
            <a:ext cx="3076977" cy="51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24" tIns="47712" rIns="95424" bIns="47712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650" y="9720824"/>
            <a:ext cx="3076976" cy="512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24" tIns="47712" rIns="95424" bIns="47712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A3A9B2AD-3E5E-4A36-8FB1-FEA1315A59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51529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663575" y="1258888"/>
            <a:ext cx="8650288" cy="122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ja-JP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 rot="10800000">
            <a:off x="592138" y="4028429"/>
            <a:ext cx="8650287" cy="120650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ja-JP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400" kern="1200">
                <a:solidFill>
                  <a:schemeClr val="tx1"/>
                </a:solidFill>
                <a:latin typeface="Futura Md" pitchFamily="34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Text Box 4"/>
          <p:cNvSpPr txBox="1">
            <a:spLocks noChangeArrowheads="1"/>
          </p:cNvSpPr>
          <p:nvPr userDrawn="1"/>
        </p:nvSpPr>
        <p:spPr bwMode="auto">
          <a:xfrm>
            <a:off x="138113" y="6546850"/>
            <a:ext cx="3006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600" dirty="0">
                <a:latin typeface="Arial" charset="0"/>
              </a:rPr>
              <a:t>Copyright(C)2007 Mizuho Information &amp; Research Institute Inc.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618186"/>
            <a:ext cx="8913813" cy="799452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3813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A60F4-1EFA-484E-8A34-9B0F940689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618186"/>
            <a:ext cx="2227263" cy="5507977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618186"/>
            <a:ext cx="6534150" cy="55079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8438C-D074-4269-84F6-29BC63226E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95300" y="643944"/>
            <a:ext cx="8913813" cy="548221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8F625-70A9-463A-98C1-400261E67B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756" y="61966"/>
            <a:ext cx="7970838" cy="48671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 hasCustomPrompt="1"/>
          </p:nvPr>
        </p:nvSpPr>
        <p:spPr>
          <a:xfrm>
            <a:off x="495300" y="1124744"/>
            <a:ext cx="9351963" cy="5001419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l"/>
              <a:defRPr sz="2400"/>
            </a:lvl1pPr>
            <a:lvl2pPr marL="742950" indent="-285750">
              <a:buFont typeface="Wingdings" panose="05000000000000000000" pitchFamily="2" charset="2"/>
              <a:buChar char="ü"/>
              <a:defRPr sz="2400" baseline="0"/>
            </a:lvl2pPr>
            <a:lvl3pPr marL="1371600" indent="-457200">
              <a:buFont typeface="Wingdings" panose="05000000000000000000" pitchFamily="2" charset="2"/>
              <a:buChar char="p"/>
              <a:defRPr sz="2000" baseline="0"/>
            </a:lvl3pPr>
            <a:lvl4pPr>
              <a:defRPr baseline="0"/>
            </a:lvl4pPr>
            <a:lvl5pPr>
              <a:defRPr/>
            </a:lvl5pPr>
          </a:lstStyle>
          <a:p>
            <a:pPr lvl="0"/>
            <a:r>
              <a:rPr lang="ja-JP" altLang="en-US" dirty="0" smtClean="0"/>
              <a:t> マスタ テキストの書式設定</a:t>
            </a:r>
          </a:p>
          <a:p>
            <a:pPr lvl="1"/>
            <a:r>
              <a:rPr lang="ja-JP" altLang="en-US" dirty="0" smtClean="0"/>
              <a:t> 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 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 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535863" y="6489340"/>
            <a:ext cx="2311400" cy="28803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F1FDE-4C1B-409F-92A1-F9E46004E6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18512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18512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33FD9-0C98-421A-91A6-F353866EA8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605306"/>
            <a:ext cx="8913813" cy="812331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9913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7613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18AEA-ADF5-4E33-A0BC-3993E57185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631064"/>
            <a:ext cx="8913813" cy="78657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0788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0788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5361-A384-4AFD-AD36-50118070AB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3813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77D8E-232F-44E6-B3AC-BCDC4EFCC3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2984A-7484-4FEC-BC62-C00F57375F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1913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DC4C5-01BB-425B-9DEE-75B589154A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201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2012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2012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0C62E-EFB5-4996-99EF-ECAFAE8041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65100" y="656692"/>
            <a:ext cx="45719" cy="6136434"/>
          </a:xfrm>
          <a:prstGeom prst="rect">
            <a:avLst/>
          </a:prstGeom>
          <a:solidFill>
            <a:srgbClr val="14007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4099" name="Line 3"/>
          <p:cNvSpPr>
            <a:spLocks noChangeShapeType="1"/>
          </p:cNvSpPr>
          <p:nvPr userDrawn="1"/>
        </p:nvSpPr>
        <p:spPr bwMode="auto">
          <a:xfrm>
            <a:off x="165100" y="6633356"/>
            <a:ext cx="8759825" cy="0"/>
          </a:xfrm>
          <a:prstGeom prst="line">
            <a:avLst/>
          </a:prstGeom>
          <a:noFill/>
          <a:ln w="12700">
            <a:solidFill>
              <a:srgbClr val="140078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35863" y="6561348"/>
            <a:ext cx="231140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Verdana" pitchFamily="34" charset="0"/>
              </a:defRPr>
            </a:lvl1pPr>
          </a:lstStyle>
          <a:p>
            <a:pPr>
              <a:defRPr/>
            </a:pPr>
            <a:fld id="{40D4CF93-12FB-44B0-8681-65D8CBF540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9" name="正方形/長方形 8"/>
          <p:cNvSpPr/>
          <p:nvPr userDrawn="1"/>
        </p:nvSpPr>
        <p:spPr>
          <a:xfrm>
            <a:off x="0" y="0"/>
            <a:ext cx="9904413" cy="584684"/>
          </a:xfrm>
          <a:prstGeom prst="rect">
            <a:avLst/>
          </a:prstGeom>
          <a:solidFill>
            <a:srgbClr val="140078"/>
          </a:solidFill>
          <a:ln>
            <a:solidFill>
              <a:srgbClr val="1400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5"/>
          <p:cNvSpPr txBox="1">
            <a:spLocks noChangeArrowheads="1"/>
          </p:cNvSpPr>
          <p:nvPr/>
        </p:nvSpPr>
        <p:spPr bwMode="auto">
          <a:xfrm>
            <a:off x="1875075" y="1808820"/>
            <a:ext cx="615585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4000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リアルタイムモニターを</a:t>
            </a:r>
            <a:r>
              <a:rPr lang="ja-JP" altLang="en-US" sz="40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用いた</a:t>
            </a:r>
            <a:endParaRPr lang="en-US" altLang="ja-JP" sz="4000" b="1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リスクアセスメント</a:t>
            </a:r>
            <a:r>
              <a:rPr lang="ja-JP" altLang="en-US" sz="4000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</a:t>
            </a:r>
            <a:r>
              <a:rPr lang="ja-JP" altLang="en-US" sz="40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ツール</a:t>
            </a:r>
            <a:endParaRPr lang="en-US" altLang="ja-JP" sz="4000" b="1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操作マニュアル</a:t>
            </a:r>
            <a:endParaRPr lang="en-US" altLang="ja-JP" sz="2800" b="1" dirty="0">
              <a:solidFill>
                <a:schemeClr val="bg2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70502" y="4430561"/>
            <a:ext cx="89649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2021</a:t>
            </a:r>
            <a:r>
              <a:rPr lang="ja-JP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ja-JP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 </a:t>
            </a:r>
            <a:endParaRPr lang="ja-JP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みずほ情報総研株式会社</a:t>
            </a:r>
          </a:p>
          <a:p>
            <a:pPr algn="ctr"/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 </a:t>
            </a:r>
            <a:endParaRPr lang="ja-JP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zh-TW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厚生労働省労働基準局安全衛生部化学物質対策課</a:t>
            </a:r>
            <a:endParaRPr lang="ja-JP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690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3674" y="620688"/>
            <a:ext cx="9575577" cy="5361459"/>
          </a:xfrm>
        </p:spPr>
        <p:txBody>
          <a:bodyPr/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まず、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[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はじめに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]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のシートをご覧ください。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本ツールを使用するにあっての注意事項、免責事項等を確認ください。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使用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にあたっては必ず「リアルタイムモニターを用いた化学物質のリスクアセスメントガイドブック」を確認の上、使用してください。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3F1FDE-4C1B-409F-92A1-F9E46004E66B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defRPr/>
              </a:pPr>
              <a:t>2</a:t>
            </a:fld>
            <a:endParaRPr lang="en-US" altLang="ja-JP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6" name="タイトル 1"/>
          <p:cNvSpPr txBox="1">
            <a:spLocks/>
          </p:cNvSpPr>
          <p:nvPr/>
        </p:nvSpPr>
        <p:spPr>
          <a:xfrm>
            <a:off x="163674" y="61966"/>
            <a:ext cx="8964995" cy="486714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b="1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 </a:t>
            </a:r>
            <a:r>
              <a:rPr lang="ja-JP" altLang="en-US" b="1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はじめに</a:t>
            </a:r>
            <a:endParaRPr lang="ja-JP" altLang="en-US" b="1" kern="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6" y="1664804"/>
            <a:ext cx="8334375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15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3674" y="584684"/>
            <a:ext cx="9575577" cy="5361459"/>
          </a:xfrm>
        </p:spPr>
        <p:txBody>
          <a:bodyPr/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リアルタイムモニターの換算係数を登録することによって、換算係数の入力を支援します。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物質の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CAS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番号、物質名、換算係数を入力してください。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入力する換算係数は、リアルタイムモニターの取扱説明書を確認ください。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163674" y="61966"/>
            <a:ext cx="8964995" cy="486714"/>
          </a:xfrm>
        </p:spPr>
        <p:txBody>
          <a:bodyPr/>
          <a:lstStyle/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 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機種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シート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804" y="2225467"/>
            <a:ext cx="6762750" cy="2162175"/>
          </a:xfrm>
          <a:prstGeom prst="rect">
            <a:avLst/>
          </a:prstGeom>
        </p:spPr>
      </p:pic>
      <p:sp>
        <p:nvSpPr>
          <p:cNvPr id="27" name="正方形/長方形 26"/>
          <p:cNvSpPr/>
          <p:nvPr/>
        </p:nvSpPr>
        <p:spPr>
          <a:xfrm>
            <a:off x="1585521" y="2452324"/>
            <a:ext cx="3338398" cy="25202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線吹き出し 2 (枠付き) 27"/>
          <p:cNvSpPr/>
          <p:nvPr/>
        </p:nvSpPr>
        <p:spPr>
          <a:xfrm>
            <a:off x="451706" y="1616700"/>
            <a:ext cx="1980220" cy="596668"/>
          </a:xfrm>
          <a:prstGeom prst="borderCallout2">
            <a:avLst>
              <a:gd name="adj1" fmla="val 47297"/>
              <a:gd name="adj2" fmla="val 100318"/>
              <a:gd name="adj3" fmla="val 78848"/>
              <a:gd name="adj4" fmla="val 120546"/>
              <a:gd name="adj5" fmla="val 131842"/>
              <a:gd name="adj6" fmla="val 12639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1200" b="1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機種</a:t>
            </a:r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」を</a:t>
            </a:r>
            <a:r>
              <a:rPr lang="ja-JP" altLang="en-US" sz="1200" b="1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入力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リスクアセスメントシートに</a:t>
            </a:r>
            <a:r>
              <a:rPr lang="ja-JP" altLang="en-US" dirty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表示する</a:t>
            </a:r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任意の機種名を入力してください。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585521" y="2928999"/>
            <a:ext cx="3338398" cy="92515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線吹き出し 2 (枠付き) 29"/>
          <p:cNvSpPr/>
          <p:nvPr/>
        </p:nvSpPr>
        <p:spPr>
          <a:xfrm>
            <a:off x="587694" y="4271890"/>
            <a:ext cx="1980220" cy="596668"/>
          </a:xfrm>
          <a:prstGeom prst="borderCallout2">
            <a:avLst>
              <a:gd name="adj1" fmla="val 47297"/>
              <a:gd name="adj2" fmla="val 100318"/>
              <a:gd name="adj3" fmla="val 32272"/>
              <a:gd name="adj4" fmla="val 120093"/>
              <a:gd name="adj5" fmla="val -58971"/>
              <a:gd name="adj6" fmla="val 130473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「物質</a:t>
            </a:r>
            <a:r>
              <a:rPr lang="ja-JP" altLang="en-US" sz="1200" b="1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</a:t>
            </a:r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」を</a:t>
            </a:r>
            <a:r>
              <a:rPr lang="ja-JP" altLang="en-US" sz="1200" b="1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入力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CAS</a:t>
            </a:r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番号、物質名、換算係数を入力してください。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040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3674" y="584684"/>
            <a:ext cx="9575577" cy="5361459"/>
          </a:xfrm>
        </p:spPr>
        <p:txBody>
          <a:bodyPr/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基本情報を入力します。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取扱い物質の基本情報を入力してください。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184" y="876070"/>
            <a:ext cx="9002698" cy="2687514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184" y="4185461"/>
            <a:ext cx="8982075" cy="1581150"/>
          </a:xfrm>
          <a:prstGeom prst="rect">
            <a:avLst/>
          </a:prstGeom>
        </p:spPr>
      </p:pic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163674" y="61966"/>
            <a:ext cx="8964995" cy="486714"/>
          </a:xfrm>
        </p:spPr>
        <p:txBody>
          <a:bodyPr/>
          <a:lstStyle/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3. 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リスクアセスメントシート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614058" y="1967799"/>
            <a:ext cx="2664296" cy="25202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線吹き出し 2 (枠付き) 14"/>
          <p:cNvSpPr/>
          <p:nvPr/>
        </p:nvSpPr>
        <p:spPr>
          <a:xfrm>
            <a:off x="3584848" y="2587989"/>
            <a:ext cx="2447478" cy="59666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5965"/>
              <a:gd name="adj6" fmla="val -2200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en-US" sz="1200" b="1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機種</a:t>
            </a:r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」を選択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機種を登録している場合には、測定に用いた機種を選択してください。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線吹き出し 2 (枠付き) 15"/>
          <p:cNvSpPr/>
          <p:nvPr/>
        </p:nvSpPr>
        <p:spPr>
          <a:xfrm>
            <a:off x="6698056" y="2852917"/>
            <a:ext cx="2447478" cy="720080"/>
          </a:xfrm>
          <a:prstGeom prst="borderCallout2">
            <a:avLst>
              <a:gd name="adj1" fmla="val -6149"/>
              <a:gd name="adj2" fmla="val 50272"/>
              <a:gd name="adj3" fmla="val -36028"/>
              <a:gd name="adj4" fmla="val 49630"/>
              <a:gd name="adj5" fmla="val -85461"/>
              <a:gd name="adj6" fmla="val 7265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物質数を入力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混合物の場合には、含有物質数を入力してください。（最大</a:t>
            </a:r>
            <a:r>
              <a:rPr lang="en-US" altLang="ja-JP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物質）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120558" y="1967799"/>
            <a:ext cx="743152" cy="25202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線吹き出し 2 (枠付き) 18"/>
          <p:cNvSpPr/>
          <p:nvPr/>
        </p:nvSpPr>
        <p:spPr>
          <a:xfrm>
            <a:off x="4694703" y="3852375"/>
            <a:ext cx="3312368" cy="83488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0759"/>
              <a:gd name="adj6" fmla="val -2933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en-US" altLang="ja-JP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CAS</a:t>
            </a:r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番号で検索」をクリック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ツールのデータベースに登録がある物質の場合には、物化性状やばく露限界値が自動入力されます。また機種を登録している場合には、換算係数も自動入力されます。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最新の値が入力されているか</a:t>
            </a:r>
            <a:r>
              <a:rPr lang="en-US" altLang="ja-JP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SDS</a:t>
            </a:r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も必ず確認してください。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424487" y="4359456"/>
            <a:ext cx="1231575" cy="25202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2424487" y="5127443"/>
            <a:ext cx="727519" cy="63916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線吹き出し 2 (枠付き) 24"/>
          <p:cNvSpPr/>
          <p:nvPr/>
        </p:nvSpPr>
        <p:spPr>
          <a:xfrm>
            <a:off x="6701454" y="5766611"/>
            <a:ext cx="2447478" cy="83488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9437"/>
              <a:gd name="adj6" fmla="val -2677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蒸気圧の確認</a:t>
            </a:r>
            <a:endParaRPr lang="en-US" altLang="ja-JP" sz="1200" b="1" dirty="0" smtClean="0">
              <a:solidFill>
                <a:schemeClr val="accent6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蒸</a:t>
            </a:r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気圧は</a:t>
            </a:r>
            <a:r>
              <a:rPr lang="en-US" altLang="ja-JP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℃の値が示されています。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取扱温度が異なる場合には、取扱温度における蒸気圧を入力してください。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278354" y="5127443"/>
            <a:ext cx="727519" cy="63916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線吹き出し 2 (枠付き) 26"/>
          <p:cNvSpPr/>
          <p:nvPr/>
        </p:nvSpPr>
        <p:spPr>
          <a:xfrm>
            <a:off x="1094314" y="5885096"/>
            <a:ext cx="2669759" cy="834884"/>
          </a:xfrm>
          <a:prstGeom prst="borderCallout2">
            <a:avLst>
              <a:gd name="adj1" fmla="val 45594"/>
              <a:gd name="adj2" fmla="val 102285"/>
              <a:gd name="adj3" fmla="val 26266"/>
              <a:gd name="adj4" fmla="val 116324"/>
              <a:gd name="adj5" fmla="val -11585"/>
              <a:gd name="adj6" fmla="val 118796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換算係数の確認</a:t>
            </a:r>
            <a:endParaRPr lang="en-US" altLang="ja-JP" sz="1200" b="1" dirty="0" smtClean="0">
              <a:solidFill>
                <a:schemeClr val="accent6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換算係数を入力します。なお、リアルタイムモニターに反応しない物質（感度がない）物質が含まれる場合には「感度なし」を選択してください。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3838812" y="5111259"/>
            <a:ext cx="727519" cy="63916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90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774" y="934963"/>
            <a:ext cx="6886575" cy="3286125"/>
          </a:xfrm>
          <a:prstGeom prst="rect">
            <a:avLst/>
          </a:prstGeom>
        </p:spPr>
      </p:pic>
      <p:sp>
        <p:nvSpPr>
          <p:cNvPr id="7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3674" y="584684"/>
            <a:ext cx="9575577" cy="5361459"/>
          </a:xfrm>
        </p:spPr>
        <p:txBody>
          <a:bodyPr/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測定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結果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を入力します。リスクアセスメントの対象が長時間評価の場合には、「長時間評価」に値を入力してください。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（補正）推定濃度より、管理区分が自動的に計算されます。結果を確認し、リスクの低減対策を検討してください。</a:t>
            </a:r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163674" y="61966"/>
            <a:ext cx="8964995" cy="486714"/>
          </a:xfrm>
        </p:spPr>
        <p:txBody>
          <a:bodyPr/>
          <a:lstStyle/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3. 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リスクアセスメントシート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620058" y="1592797"/>
            <a:ext cx="1476164" cy="42053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線吹き出し 2 (枠付き) 14"/>
          <p:cNvSpPr/>
          <p:nvPr/>
        </p:nvSpPr>
        <p:spPr>
          <a:xfrm>
            <a:off x="5289805" y="898959"/>
            <a:ext cx="2447478" cy="71989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3296"/>
              <a:gd name="adj6" fmla="val -2603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「測定</a:t>
            </a:r>
            <a:r>
              <a:rPr lang="ja-JP" altLang="en-US" sz="1200" b="1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</a:t>
            </a:r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」を</a:t>
            </a:r>
            <a:r>
              <a:rPr lang="ja-JP" altLang="en-US" sz="1200" b="1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入力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測定結果及び測定時間を入力してください。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指示値は、測定時間における平均値を入力してください。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線吹き出し 2 (枠付き) 15"/>
          <p:cNvSpPr/>
          <p:nvPr/>
        </p:nvSpPr>
        <p:spPr>
          <a:xfrm>
            <a:off x="7459532" y="3861048"/>
            <a:ext cx="1669137" cy="720080"/>
          </a:xfrm>
          <a:prstGeom prst="borderCallout2">
            <a:avLst>
              <a:gd name="adj1" fmla="val -6149"/>
              <a:gd name="adj2" fmla="val 50272"/>
              <a:gd name="adj3" fmla="val -23578"/>
              <a:gd name="adj4" fmla="val 33125"/>
              <a:gd name="adj5" fmla="val -23212"/>
              <a:gd name="adj6" fmla="val -919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（補正）推定濃度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個別成分ごとの評価結果が自動的に計算されます。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7178643" y="1983720"/>
            <a:ext cx="743152" cy="25202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6513544" y="3609020"/>
            <a:ext cx="742918" cy="61206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088" y="5008603"/>
            <a:ext cx="8331274" cy="1731288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685088" y="6373618"/>
            <a:ext cx="5023202" cy="35875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60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3674" y="584684"/>
            <a:ext cx="9575577" cy="5361459"/>
          </a:xfrm>
        </p:spPr>
        <p:txBody>
          <a:bodyPr/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自動計算された安全係数以外の値を用いることも可能です。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作業内容が、全気化よりも飽和蒸気に近い作業の場合には、「飽和蒸気」の組成を計算に用いることも可能です。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過去の作業環境測定結果等がある場合には、その結果を入力することで、より精緻にリスクアセスメントを実施することができます。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866" y="5625244"/>
            <a:ext cx="6886575" cy="1019175"/>
          </a:xfrm>
          <a:prstGeom prst="rect">
            <a:avLst/>
          </a:prstGeom>
        </p:spPr>
      </p:pic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163674" y="61966"/>
            <a:ext cx="8964995" cy="486714"/>
          </a:xfrm>
        </p:spPr>
        <p:txBody>
          <a:bodyPr/>
          <a:lstStyle/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4. 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より詳細に結果を解析する（上級者向け）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 flipV="1">
            <a:off x="4322138" y="6024829"/>
            <a:ext cx="720080" cy="60270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線吹き出し 2 (枠付き) 14"/>
          <p:cNvSpPr/>
          <p:nvPr/>
        </p:nvSpPr>
        <p:spPr>
          <a:xfrm>
            <a:off x="2233905" y="4792214"/>
            <a:ext cx="1794841" cy="719898"/>
          </a:xfrm>
          <a:prstGeom prst="borderCallout2">
            <a:avLst>
              <a:gd name="adj1" fmla="val 51127"/>
              <a:gd name="adj2" fmla="val 103017"/>
              <a:gd name="adj3" fmla="val 68561"/>
              <a:gd name="adj4" fmla="val 119590"/>
              <a:gd name="adj5" fmla="val 133183"/>
              <a:gd name="adj6" fmla="val 12780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「実測結果」を</a:t>
            </a:r>
            <a:r>
              <a:rPr lang="ja-JP" altLang="en-US" sz="1200" b="1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入力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過去の作業環境測定結果等における組成比を入力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線吹き出し 2 (枠付き) 15"/>
          <p:cNvSpPr/>
          <p:nvPr/>
        </p:nvSpPr>
        <p:spPr>
          <a:xfrm>
            <a:off x="6070105" y="4918046"/>
            <a:ext cx="1669137" cy="720080"/>
          </a:xfrm>
          <a:prstGeom prst="borderCallout2">
            <a:avLst>
              <a:gd name="adj1" fmla="val 53609"/>
              <a:gd name="adj2" fmla="val -7196"/>
              <a:gd name="adj3" fmla="val 68549"/>
              <a:gd name="adj4" fmla="val -27566"/>
              <a:gd name="adj5" fmla="val 151082"/>
              <a:gd name="adj6" fmla="val -3712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「実測結果等」を選択</a:t>
            </a:r>
            <a:endParaRPr lang="en-US" altLang="ja-JP" sz="1200" b="1" dirty="0" smtClean="0">
              <a:solidFill>
                <a:schemeClr val="accent6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個別成分ごとの評価結果が自動的に計算されます。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042218" y="6032351"/>
            <a:ext cx="742918" cy="61206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215" y="3248980"/>
            <a:ext cx="6886575" cy="1019175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5204234" y="3656087"/>
            <a:ext cx="742918" cy="61206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2214" y="1585116"/>
            <a:ext cx="6886575" cy="1019175"/>
          </a:xfrm>
          <a:prstGeom prst="rect">
            <a:avLst/>
          </a:prstGeom>
        </p:spPr>
      </p:pic>
      <p:sp>
        <p:nvSpPr>
          <p:cNvPr id="21" name="線吹き出し 2 (枠付き) 20"/>
          <p:cNvSpPr/>
          <p:nvPr/>
        </p:nvSpPr>
        <p:spPr>
          <a:xfrm>
            <a:off x="3836082" y="980728"/>
            <a:ext cx="1948049" cy="719898"/>
          </a:xfrm>
          <a:prstGeom prst="borderCallout2">
            <a:avLst>
              <a:gd name="adj1" fmla="val 51127"/>
              <a:gd name="adj2" fmla="val 103017"/>
              <a:gd name="adj3" fmla="val 68561"/>
              <a:gd name="adj4" fmla="val 119590"/>
              <a:gd name="adj5" fmla="val 133183"/>
              <a:gd name="adj6" fmla="val 12780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「安全係数」を変更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専門家等の判断により、合理的に安全係数が低いと考えられる場合には、変更することも可能です。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888310" y="1958219"/>
            <a:ext cx="828092" cy="272779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52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3674" y="584684"/>
            <a:ext cx="9575577" cy="5361459"/>
          </a:xfrm>
        </p:spPr>
        <p:txBody>
          <a:bodyPr/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リアルタイムモニターに「感度がない」物質の取り扱い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163674" y="61966"/>
            <a:ext cx="8964995" cy="486714"/>
          </a:xfrm>
        </p:spPr>
        <p:txBody>
          <a:bodyPr/>
          <a:lstStyle/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4. 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より詳細に結果を解析する（上級者向け）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56" y="1001978"/>
            <a:ext cx="9029700" cy="5372100"/>
          </a:xfrm>
          <a:prstGeom prst="rect">
            <a:avLst/>
          </a:prstGeom>
        </p:spPr>
      </p:pic>
      <p:sp>
        <p:nvSpPr>
          <p:cNvPr id="17" name="線吹き出し 2 (枠付き) 16"/>
          <p:cNvSpPr/>
          <p:nvPr/>
        </p:nvSpPr>
        <p:spPr>
          <a:xfrm>
            <a:off x="437356" y="2636912"/>
            <a:ext cx="2930674" cy="648072"/>
          </a:xfrm>
          <a:prstGeom prst="borderCallout2">
            <a:avLst>
              <a:gd name="adj1" fmla="val 45594"/>
              <a:gd name="adj2" fmla="val 102285"/>
              <a:gd name="adj3" fmla="val 43446"/>
              <a:gd name="adj4" fmla="val 121025"/>
              <a:gd name="adj5" fmla="val 5759"/>
              <a:gd name="adj6" fmla="val 12521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換算係数の確認</a:t>
            </a:r>
            <a:endParaRPr lang="en-US" altLang="ja-JP" sz="1200" b="1" dirty="0" smtClean="0">
              <a:solidFill>
                <a:schemeClr val="accent6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リアルタイムモニターに反応しない物質（感度がない）物質が含まれる場合には「感度なし」を選択してください。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3728070" y="2330950"/>
            <a:ext cx="727519" cy="28644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437356" y="6165303"/>
            <a:ext cx="6171034" cy="19813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線吹き出し 2 (枠付き) 24"/>
          <p:cNvSpPr/>
          <p:nvPr/>
        </p:nvSpPr>
        <p:spPr>
          <a:xfrm>
            <a:off x="7797919" y="5082477"/>
            <a:ext cx="1669137" cy="720080"/>
          </a:xfrm>
          <a:prstGeom prst="borderCallout2">
            <a:avLst>
              <a:gd name="adj1" fmla="val 53609"/>
              <a:gd name="adj2" fmla="val -7196"/>
              <a:gd name="adj3" fmla="val 76018"/>
              <a:gd name="adj4" fmla="val -55494"/>
              <a:gd name="adj5" fmla="val 148592"/>
              <a:gd name="adj6" fmla="val -80632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accent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「感度がない」物質については、他成分の推定結果及び蒸気組成の比率より、濃度が自動的に推定されます。</a:t>
            </a:r>
            <a:endParaRPr lang="en-US" altLang="ja-JP" dirty="0" smtClean="0">
              <a:solidFill>
                <a:schemeClr val="accent4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860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02">
  <a:themeElements>
    <a:clrScheme name="template02 1">
      <a:dk1>
        <a:srgbClr val="000000"/>
      </a:dk1>
      <a:lt1>
        <a:srgbClr val="FFFFFF"/>
      </a:lt1>
      <a:dk2>
        <a:srgbClr val="FA0019"/>
      </a:dk2>
      <a:lt2>
        <a:srgbClr val="140078"/>
      </a:lt2>
      <a:accent1>
        <a:srgbClr val="C8C8EB"/>
      </a:accent1>
      <a:accent2>
        <a:srgbClr val="FFC3D2"/>
      </a:accent2>
      <a:accent3>
        <a:srgbClr val="FFFFFF"/>
      </a:accent3>
      <a:accent4>
        <a:srgbClr val="000000"/>
      </a:accent4>
      <a:accent5>
        <a:srgbClr val="E0E0F3"/>
      </a:accent5>
      <a:accent6>
        <a:srgbClr val="E7B0BE"/>
      </a:accent6>
      <a:hlink>
        <a:srgbClr val="969696"/>
      </a:hlink>
      <a:folHlink>
        <a:srgbClr val="F0F0F0"/>
      </a:folHlink>
    </a:clrScheme>
    <a:fontScheme name="template0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02 1">
        <a:dk1>
          <a:srgbClr val="000000"/>
        </a:dk1>
        <a:lt1>
          <a:srgbClr val="FFFFFF"/>
        </a:lt1>
        <a:dk2>
          <a:srgbClr val="FA0019"/>
        </a:dk2>
        <a:lt2>
          <a:srgbClr val="140078"/>
        </a:lt2>
        <a:accent1>
          <a:srgbClr val="C8C8EB"/>
        </a:accent1>
        <a:accent2>
          <a:srgbClr val="FFC3D2"/>
        </a:accent2>
        <a:accent3>
          <a:srgbClr val="FFFFFF"/>
        </a:accent3>
        <a:accent4>
          <a:srgbClr val="000000"/>
        </a:accent4>
        <a:accent5>
          <a:srgbClr val="E0E0F3"/>
        </a:accent5>
        <a:accent6>
          <a:srgbClr val="E7B0BE"/>
        </a:accent6>
        <a:hlink>
          <a:srgbClr val="969696"/>
        </a:hlink>
        <a:folHlink>
          <a:srgbClr val="F0F0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19516</TotalTime>
  <Words>716</Words>
  <PresentationFormat>ユーザー設定</PresentationFormat>
  <Paragraphs>112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Futura Md</vt:lpstr>
      <vt:lpstr>Meiryo UI</vt:lpstr>
      <vt:lpstr>ＭＳ Ｐゴシック</vt:lpstr>
      <vt:lpstr>ＭＳ Ｐ明朝</vt:lpstr>
      <vt:lpstr>Arial</vt:lpstr>
      <vt:lpstr>Verdana</vt:lpstr>
      <vt:lpstr>Wingdings</vt:lpstr>
      <vt:lpstr>template02</vt:lpstr>
      <vt:lpstr>PowerPoint プレゼンテーション</vt:lpstr>
      <vt:lpstr>PowerPoint プレゼンテーション</vt:lpstr>
      <vt:lpstr>2. 機種シート</vt:lpstr>
      <vt:lpstr>3. リスクアセスメントシート</vt:lpstr>
      <vt:lpstr>3. リスクアセスメントシート</vt:lpstr>
      <vt:lpstr>4. より詳細に結果を解析する（上級者向け）</vt:lpstr>
      <vt:lpstr>4. より詳細に結果を解析する（上級者向け）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2018-03-07T08:50:23Z</cp:lastPrinted>
  <dcterms:created xsi:type="dcterms:W3CDTF">2008-02-15T15:06:03Z</dcterms:created>
  <dcterms:modified xsi:type="dcterms:W3CDTF">2021-03-18T01:24:48Z</dcterms:modified>
</cp:coreProperties>
</file>