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64" r:id="rId3"/>
    <p:sldId id="265" r:id="rId4"/>
    <p:sldId id="263" r:id="rId5"/>
  </p:sldIdLst>
  <p:sldSz cx="9601200" cy="12801600" type="A3"/>
  <p:notesSz cx="7099300" cy="10234613"/>
  <p:defaultTextStyle>
    <a:defPPr>
      <a:defRPr lang="ja-JP"/>
    </a:defPPr>
    <a:lvl1pPr marL="0" algn="l" defTabSz="1280160" rtl="0" eaLnBrk="1" latinLnBrk="0" hangingPunct="1">
      <a:defRPr kumimoji="1"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kumimoji="1"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kumimoji="1"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kumimoji="1"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kumimoji="1"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kumimoji="1"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kumimoji="1"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kumimoji="1"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kumimoji="1"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1DB17FA0-242D-4838-AFE4-58F591E4EE2F}">
          <p14:sldIdLst>
            <p14:sldId id="256"/>
            <p14:sldId id="264"/>
            <p14:sldId id="265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FFFF"/>
    <a:srgbClr val="99FF99"/>
    <a:srgbClr val="FFFFFF"/>
    <a:srgbClr val="66FF66"/>
    <a:srgbClr val="6699FF"/>
    <a:srgbClr val="FF7C80"/>
    <a:srgbClr val="3366FF"/>
    <a:srgbClr val="33CC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8" autoAdjust="0"/>
    <p:restoredTop sz="76439" autoAdjust="0"/>
  </p:normalViewPr>
  <p:slideViewPr>
    <p:cSldViewPr>
      <p:cViewPr>
        <p:scale>
          <a:sx n="100" d="100"/>
          <a:sy n="100" d="100"/>
        </p:scale>
        <p:origin x="-1914" y="2052"/>
      </p:cViewPr>
      <p:guideLst>
        <p:guide orient="horz" pos="4032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11426702304865"/>
          <c:y val="0.14810642974475074"/>
          <c:w val="0.81039161633812695"/>
          <c:h val="0.7903182264049772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'[Microsoft PowerPoint 内のグラフ]Sheet1'!$A$3</c:f>
              <c:strCache>
                <c:ptCount val="1"/>
                <c:pt idx="0">
                  <c:v>第三次産業</c:v>
                </c:pt>
              </c:strCache>
            </c:strRef>
          </c:tx>
          <c:spPr>
            <a:solidFill>
              <a:srgbClr val="00A249"/>
            </a:solidFill>
            <a:ln w="2540">
              <a:solidFill>
                <a:srgbClr val="3366FF"/>
              </a:solidFill>
            </a:ln>
            <a:effectLst>
              <a:outerShdw blurRad="254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rgbClr val="00A249"/>
              </a:solidFill>
              <a:ln w="2540">
                <a:solidFill>
                  <a:srgbClr val="3366FF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7"/>
            <c:invertIfNegative val="0"/>
            <c:bubble3D val="0"/>
            <c:spPr>
              <a:solidFill>
                <a:srgbClr val="00A249"/>
              </a:solidFill>
              <a:ln w="2540">
                <a:solidFill>
                  <a:srgbClr val="3366FF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</c:dPt>
          <c:cat>
            <c:numRef>
              <c:f>'[Microsoft PowerPoint 内のグラフ]Sheet1'!$P$1:$Z$1</c:f>
              <c:numCache>
                <c:formatCode>General</c:formatCode>
                <c:ptCount val="11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</c:numCache>
            </c:numRef>
          </c:cat>
          <c:val>
            <c:numRef>
              <c:f>'[Microsoft PowerPoint 内のグラフ]Sheet1'!$P$3:$Z$3</c:f>
              <c:numCache>
                <c:formatCode>#,##0</c:formatCode>
                <c:ptCount val="11"/>
                <c:pt idx="0">
                  <c:v>45049</c:v>
                </c:pt>
                <c:pt idx="1">
                  <c:v>45744</c:v>
                </c:pt>
                <c:pt idx="2">
                  <c:v>49147</c:v>
                </c:pt>
                <c:pt idx="3">
                  <c:v>50688</c:v>
                </c:pt>
                <c:pt idx="4">
                  <c:v>50076</c:v>
                </c:pt>
                <c:pt idx="5">
                  <c:v>51099</c:v>
                </c:pt>
                <c:pt idx="6">
                  <c:v>48172</c:v>
                </c:pt>
                <c:pt idx="7">
                  <c:v>49320</c:v>
                </c:pt>
                <c:pt idx="8">
                  <c:v>50243</c:v>
                </c:pt>
                <c:pt idx="9">
                  <c:v>51850</c:v>
                </c:pt>
                <c:pt idx="10">
                  <c:v>51420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819840"/>
        <c:axId val="165937536"/>
      </c:barChart>
      <c:catAx>
        <c:axId val="160819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ja-JP"/>
          </a:p>
        </c:txPr>
        <c:crossAx val="165937536"/>
        <c:crosses val="autoZero"/>
        <c:auto val="1"/>
        <c:lblAlgn val="ctr"/>
        <c:lblOffset val="100"/>
        <c:noMultiLvlLbl val="0"/>
      </c:catAx>
      <c:valAx>
        <c:axId val="165937536"/>
        <c:scaling>
          <c:orientation val="minMax"/>
          <c:max val="52500"/>
          <c:min val="425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ja-JP"/>
          </a:p>
        </c:txPr>
        <c:crossAx val="160819840"/>
        <c:crosses val="autoZero"/>
        <c:crossBetween val="between"/>
        <c:majorUnit val="2500"/>
      </c:valAx>
      <c:spPr>
        <a:ln w="3175"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spPr>
    <a:ln w="6350">
      <a:solidFill>
        <a:schemeClr val="tx1"/>
      </a:solidFill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44783338530644"/>
          <c:y val="0.23523066729580772"/>
          <c:w val="0.72591947360888232"/>
          <c:h val="0.68899847377826906"/>
        </c:manualLayout>
      </c:layout>
      <c:doughnutChart>
        <c:varyColors val="1"/>
        <c:ser>
          <c:idx val="0"/>
          <c:order val="0"/>
          <c:spPr>
            <a:ln w="3175">
              <a:solidFill>
                <a:srgbClr val="3366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66FF99"/>
              </a:solidFill>
              <a:ln w="3175">
                <a:solidFill>
                  <a:srgbClr val="3366FF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E6D6"/>
              </a:solidFill>
              <a:ln w="3175">
                <a:solidFill>
                  <a:srgbClr val="3366FF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CDFF9B"/>
              </a:solidFill>
              <a:ln w="3175">
                <a:solidFill>
                  <a:srgbClr val="3366FF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99CC00"/>
              </a:solidFill>
              <a:ln w="3175">
                <a:solidFill>
                  <a:srgbClr val="3366FF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CCFFCC"/>
              </a:solidFill>
              <a:ln w="3175">
                <a:solidFill>
                  <a:srgbClr val="3366FF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</c:dPt>
          <c:dLbls>
            <c:delete val="1"/>
          </c:dLbls>
          <c:cat>
            <c:strRef>
              <c:f>'[Microsoft PowerPoint 内のグラフ]Sheet2'!$B$41:$F$41</c:f>
              <c:strCache>
                <c:ptCount val="5"/>
                <c:pt idx="0">
                  <c:v>転倒</c:v>
                </c:pt>
                <c:pt idx="1">
                  <c:v>動作の反動・無理な動作</c:v>
                </c:pt>
                <c:pt idx="2">
                  <c:v>墜落・転落</c:v>
                </c:pt>
                <c:pt idx="3">
                  <c:v>交通事故（道路）</c:v>
                </c:pt>
                <c:pt idx="4">
                  <c:v>その他</c:v>
                </c:pt>
              </c:strCache>
            </c:strRef>
          </c:cat>
          <c:val>
            <c:numRef>
              <c:f>'[Microsoft PowerPoint 内のグラフ]Sheet2'!$B$42:$F$42</c:f>
              <c:numCache>
                <c:formatCode>General</c:formatCode>
                <c:ptCount val="5"/>
                <c:pt idx="0">
                  <c:v>15971</c:v>
                </c:pt>
                <c:pt idx="1">
                  <c:v>8150</c:v>
                </c:pt>
                <c:pt idx="2">
                  <c:v>6262</c:v>
                </c:pt>
                <c:pt idx="3">
                  <c:v>5065</c:v>
                </c:pt>
                <c:pt idx="4">
                  <c:v>15972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solidFill>
      <a:schemeClr val="bg1"/>
    </a:solidFill>
    <a:ln w="6350">
      <a:solidFill>
        <a:schemeClr val="tx1"/>
      </a:solidFill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0.89597</cdr:x>
      <cdr:y>0.94343</cdr:y>
    </cdr:from>
    <cdr:to>
      <cdr:x>1</cdr:x>
      <cdr:y>1</cdr:y>
    </cdr:to>
    <cdr:sp macro="" textlink="">
      <cdr:nvSpPr>
        <cdr:cNvPr id="20" name="テキスト ボックス 8"/>
        <cdr:cNvSpPr txBox="1"/>
      </cdr:nvSpPr>
      <cdr:spPr>
        <a:xfrm xmlns:a="http://schemas.openxmlformats.org/drawingml/2006/main">
          <a:off x="4341273" y="7094169"/>
          <a:ext cx="504056" cy="4253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00884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01769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02653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03537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04421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005305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506189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007073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sz="1200" dirty="0" smtClean="0"/>
            <a:t>（</a:t>
          </a:r>
          <a:r>
            <a:rPr lang="ja-JP" altLang="en-US" sz="1200" dirty="0"/>
            <a:t>年</a:t>
          </a:r>
          <a:r>
            <a:rPr kumimoji="1" lang="ja-JP" altLang="en-US" sz="1200" dirty="0" smtClean="0"/>
            <a:t>）</a:t>
          </a:r>
          <a:endParaRPr kumimoji="1" lang="ja-JP" altLang="en-US" sz="1200" dirty="0"/>
        </a:p>
      </cdr:txBody>
    </cdr:sp>
  </cdr:relSizeAnchor>
  <cdr:relSizeAnchor xmlns:cdr="http://schemas.openxmlformats.org/drawingml/2006/chartDrawing">
    <cdr:from>
      <cdr:x>0</cdr:x>
      <cdr:y>0.01759</cdr:y>
    </cdr:from>
    <cdr:to>
      <cdr:x>0.99976</cdr:x>
      <cdr:y>0.14199</cdr:y>
    </cdr:to>
    <cdr:sp macro="" textlink="">
      <cdr:nvSpPr>
        <cdr:cNvPr id="3" name="テキスト ボックス 5"/>
        <cdr:cNvSpPr txBox="1"/>
      </cdr:nvSpPr>
      <cdr:spPr>
        <a:xfrm xmlns:a="http://schemas.openxmlformats.org/drawingml/2006/main">
          <a:off x="0" y="73454"/>
          <a:ext cx="5276110" cy="5195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87828" tIns="43914" rIns="87828" bIns="43914" rtlCol="0" anchor="ctr" anchorCtr="1">
          <a:spAutoFit/>
        </a:bodyPr>
        <a:lstStyle xmlns:a="http://schemas.openxmlformats.org/drawingml/2006/main">
          <a:defPPr>
            <a:defRPr lang="ja-JP"/>
          </a:defPPr>
          <a:lvl1pPr marL="0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00884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01769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02653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03537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04421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005305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506189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007073" algn="l" defTabSz="1001769" rtl="0" eaLnBrk="1" latinLnBrk="0" hangingPunct="1">
            <a:defRPr kumimoji="1"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４日</a:t>
          </a:r>
          <a:r>
            <a:rPr lang="ja-JP" altLang="en-US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以上にわたり仕事</a:t>
          </a:r>
          <a:r>
            <a: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を休んだ労働災害の発生件数の</a:t>
          </a:r>
          <a:r>
            <a:rPr lang="ja-JP" altLang="en-US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推移</a:t>
          </a:r>
          <a:endParaRPr lang="en-US" altLang="ja-JP" sz="1400" dirty="0" smtClean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  <a:p xmlns:a="http://schemas.openxmlformats.org/drawingml/2006/main">
          <a:r>
            <a:rPr lang="ja-JP" altLang="en-US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（第３次産業）</a:t>
          </a:r>
          <a:endParaRPr lang="en-US" altLang="ja-JP" sz="14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0.06211</cdr:y>
    </cdr:from>
    <cdr:to>
      <cdr:x>1</cdr:x>
      <cdr:y>0.18711</cdr:y>
    </cdr:to>
    <cdr:sp macro="" textlink="">
      <cdr:nvSpPr>
        <cdr:cNvPr id="2" name="テキスト ボックス 7"/>
        <cdr:cNvSpPr txBox="1"/>
      </cdr:nvSpPr>
      <cdr:spPr>
        <a:xfrm xmlns:a="http://schemas.openxmlformats.org/drawingml/2006/main">
          <a:off x="-4872608" y="250441"/>
          <a:ext cx="4250016" cy="5040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ja-JP"/>
          </a:defPPr>
          <a:lvl1pPr marL="0" algn="l" defTabSz="1001769" rtl="0" eaLnBrk="1" latinLnBrk="0" hangingPunct="1">
            <a:defRPr kumimoji="1" sz="20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500884" algn="l" defTabSz="1001769" rtl="0" eaLnBrk="1" latinLnBrk="0" hangingPunct="1">
            <a:defRPr kumimoji="1" sz="20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1001769" algn="l" defTabSz="1001769" rtl="0" eaLnBrk="1" latinLnBrk="0" hangingPunct="1">
            <a:defRPr kumimoji="1" sz="20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502653" algn="l" defTabSz="1001769" rtl="0" eaLnBrk="1" latinLnBrk="0" hangingPunct="1">
            <a:defRPr kumimoji="1" sz="20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2003537" algn="l" defTabSz="1001769" rtl="0" eaLnBrk="1" latinLnBrk="0" hangingPunct="1">
            <a:defRPr kumimoji="1" sz="20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504421" algn="l" defTabSz="1001769" rtl="0" eaLnBrk="1" latinLnBrk="0" hangingPunct="1">
            <a:defRPr kumimoji="1" sz="20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3005305" algn="l" defTabSz="1001769" rtl="0" eaLnBrk="1" latinLnBrk="0" hangingPunct="1">
            <a:defRPr kumimoji="1" sz="20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506189" algn="l" defTabSz="1001769" rtl="0" eaLnBrk="1" latinLnBrk="0" hangingPunct="1">
            <a:defRPr kumimoji="1" sz="20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4007073" algn="l" defTabSz="1001769" rtl="0" eaLnBrk="1" latinLnBrk="0" hangingPunct="1">
            <a:defRPr kumimoji="1" sz="20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indent="85725">
            <a:lnSpc>
              <a:spcPts val="1000"/>
            </a:lnSpc>
          </a:pPr>
          <a:r>
            <a:rPr kumimoji="1" lang="ja-JP" altLang="en-US" sz="1400" b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第３次</a:t>
          </a:r>
          <a:r>
            <a:rPr kumimoji="1" lang="ja-JP" altLang="en-US" sz="1400" b="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産業</a:t>
          </a:r>
          <a:r>
            <a: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での</a:t>
          </a:r>
          <a:r>
            <a:rPr kumimoji="1" lang="ja-JP" altLang="en-US" sz="1400" b="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労働</a:t>
          </a:r>
          <a:r>
            <a:rPr kumimoji="1" lang="ja-JP" altLang="en-US" sz="1400" b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災害</a:t>
          </a:r>
          <a:r>
            <a:rPr kumimoji="1" lang="ja-JP" altLang="en-US" sz="1400" b="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の</a:t>
          </a:r>
          <a:endParaRPr lang="en-US" altLang="ja-JP" sz="14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  <a:p xmlns:a="http://schemas.openxmlformats.org/drawingml/2006/main">
          <a:pPr indent="85725">
            <a:lnSpc>
              <a:spcPts val="1000"/>
            </a:lnSpc>
          </a:pPr>
          <a:endParaRPr lang="en-US" altLang="ja-JP" sz="14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  <a:p xmlns:a="http://schemas.openxmlformats.org/drawingml/2006/main">
          <a:pPr indent="85725">
            <a:lnSpc>
              <a:spcPts val="1000"/>
            </a:lnSpc>
          </a:pPr>
          <a:r>
            <a:rPr kumimoji="1" lang="ja-JP" altLang="en-US" sz="1400" b="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「</a:t>
          </a:r>
          <a:r>
            <a:rPr kumimoji="1" lang="ja-JP" altLang="en-US" sz="1400" b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事故の型」の</a:t>
          </a:r>
          <a:r>
            <a:rPr kumimoji="1" lang="ja-JP" altLang="en-US" sz="1400" b="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内訳（平成</a:t>
          </a:r>
          <a:r>
            <a:rPr kumimoji="1" lang="en-US" altLang="ja-JP" sz="1400" b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25</a:t>
          </a:r>
          <a:r>
            <a:rPr kumimoji="1" lang="ja-JP" altLang="en-US" sz="1400" b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年</a:t>
          </a:r>
          <a:r>
            <a:rPr kumimoji="1" lang="en-US" altLang="ja-JP" sz="1400" b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)</a:t>
          </a:r>
          <a:endParaRPr kumimoji="1" lang="ja-JP" altLang="en-US" sz="1400" b="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8"/>
            <a:ext cx="3076250" cy="512239"/>
          </a:xfrm>
          <a:prstGeom prst="rect">
            <a:avLst/>
          </a:prstGeom>
        </p:spPr>
        <p:txBody>
          <a:bodyPr vert="horz" lIns="65168" tIns="32583" rIns="65168" bIns="32583" rtlCol="0"/>
          <a:lstStyle>
            <a:lvl1pPr algn="l">
              <a:defRPr sz="8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0788" y="8"/>
            <a:ext cx="3077384" cy="512239"/>
          </a:xfrm>
          <a:prstGeom prst="rect">
            <a:avLst/>
          </a:prstGeom>
        </p:spPr>
        <p:txBody>
          <a:bodyPr vert="horz" lIns="65168" tIns="32583" rIns="65168" bIns="32583" rtlCol="0"/>
          <a:lstStyle>
            <a:lvl1pPr algn="r">
              <a:defRPr sz="8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721244"/>
            <a:ext cx="3076250" cy="511109"/>
          </a:xfrm>
          <a:prstGeom prst="rect">
            <a:avLst/>
          </a:prstGeom>
        </p:spPr>
        <p:txBody>
          <a:bodyPr vert="horz" lIns="65168" tIns="32583" rIns="65168" bIns="32583" rtlCol="0" anchor="b"/>
          <a:lstStyle>
            <a:lvl1pPr algn="l">
              <a:defRPr sz="8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0788" y="9721244"/>
            <a:ext cx="3077384" cy="511109"/>
          </a:xfrm>
          <a:prstGeom prst="rect">
            <a:avLst/>
          </a:prstGeom>
        </p:spPr>
        <p:txBody>
          <a:bodyPr vert="horz" lIns="65168" tIns="32583" rIns="65168" bIns="32583" rtlCol="0" anchor="b"/>
          <a:lstStyle>
            <a:lvl1pPr algn="r">
              <a:defRPr sz="800"/>
            </a:lvl1pPr>
          </a:lstStyle>
          <a:p>
            <a:fld id="{35262909-CBEB-439F-8ABA-1D423FE301C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37396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3076284" cy="511649"/>
          </a:xfrm>
          <a:prstGeom prst="rect">
            <a:avLst/>
          </a:prstGeom>
        </p:spPr>
        <p:txBody>
          <a:bodyPr vert="horz" lIns="65168" tIns="32583" rIns="65168" bIns="32583" rtlCol="0"/>
          <a:lstStyle>
            <a:lvl1pPr algn="l">
              <a:defRPr sz="8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452" y="2"/>
            <a:ext cx="3076284" cy="511649"/>
          </a:xfrm>
          <a:prstGeom prst="rect">
            <a:avLst/>
          </a:prstGeom>
        </p:spPr>
        <p:txBody>
          <a:bodyPr vert="horz" lIns="65168" tIns="32583" rIns="65168" bIns="32583" rtlCol="0"/>
          <a:lstStyle>
            <a:lvl1pPr algn="r">
              <a:defRPr sz="8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68350"/>
            <a:ext cx="2878138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5168" tIns="32583" rIns="65168" bIns="3258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855" y="4861482"/>
            <a:ext cx="5679596" cy="4604841"/>
          </a:xfrm>
          <a:prstGeom prst="rect">
            <a:avLst/>
          </a:prstGeom>
        </p:spPr>
        <p:txBody>
          <a:bodyPr vert="horz" lIns="65168" tIns="32583" rIns="65168" bIns="32583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5" y="9721333"/>
            <a:ext cx="3076284" cy="511649"/>
          </a:xfrm>
          <a:prstGeom prst="rect">
            <a:avLst/>
          </a:prstGeom>
        </p:spPr>
        <p:txBody>
          <a:bodyPr vert="horz" lIns="65168" tIns="32583" rIns="65168" bIns="32583" rtlCol="0" anchor="b"/>
          <a:lstStyle>
            <a:lvl1pPr algn="l">
              <a:defRPr sz="8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452" y="9721333"/>
            <a:ext cx="3076284" cy="511649"/>
          </a:xfrm>
          <a:prstGeom prst="rect">
            <a:avLst/>
          </a:prstGeom>
        </p:spPr>
        <p:txBody>
          <a:bodyPr vert="horz" lIns="65168" tIns="32583" rIns="65168" bIns="32583" rtlCol="0" anchor="b"/>
          <a:lstStyle>
            <a:lvl1pPr algn="r">
              <a:defRPr sz="800"/>
            </a:lvl1pPr>
          </a:lstStyle>
          <a:p>
            <a:fld id="{A682082C-FE78-4C41-ACF5-3042C13AFE1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62841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128016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111375" y="768350"/>
            <a:ext cx="2878138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78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20090" y="3976797"/>
            <a:ext cx="8161020" cy="2744047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40180" y="7254240"/>
            <a:ext cx="6720840" cy="3271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333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48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220652" y="684533"/>
            <a:ext cx="1620203" cy="14561820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60046" y="684533"/>
            <a:ext cx="4700588" cy="14561820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99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33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8429" y="8226214"/>
            <a:ext cx="8161020" cy="2542540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58429" y="5425867"/>
            <a:ext cx="8161020" cy="280034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741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60046" y="3982720"/>
            <a:ext cx="3160395" cy="11263632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680461" y="3982720"/>
            <a:ext cx="3160395" cy="11263632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80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0060" y="512657"/>
            <a:ext cx="8641080" cy="21336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80061" y="2865545"/>
            <a:ext cx="4242197" cy="1194223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80061" y="4059768"/>
            <a:ext cx="4242197" cy="7375737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877277" y="2865545"/>
            <a:ext cx="4243864" cy="1194223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877277" y="4059768"/>
            <a:ext cx="4243864" cy="7375737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78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011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442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0061" y="509693"/>
            <a:ext cx="3158729" cy="216916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53803" y="509695"/>
            <a:ext cx="5367338" cy="10925812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80061" y="2678855"/>
            <a:ext cx="3158729" cy="8756652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797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81902" y="8961120"/>
            <a:ext cx="5760720" cy="1057912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881902" y="1143847"/>
            <a:ext cx="5760720" cy="768096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881902" y="10019032"/>
            <a:ext cx="5760720" cy="150240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37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80060" y="512657"/>
            <a:ext cx="8641080" cy="21336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80060" y="2987043"/>
            <a:ext cx="8641080" cy="8448464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80060" y="11865189"/>
            <a:ext cx="2240280" cy="681567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280410" y="11865189"/>
            <a:ext cx="3040380" cy="681567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80860" y="11865189"/>
            <a:ext cx="2240280" cy="681567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BF1E0-6683-4F57-8B2B-9F7C79D8886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719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1280160" rtl="0" eaLnBrk="1" latinLnBrk="0" hangingPunct="1">
        <a:spcBef>
          <a:spcPct val="0"/>
        </a:spcBef>
        <a:buNone/>
        <a:defRPr kumimoji="1"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28016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hlw.go.jp/new-info/kobetu/roudou/gyousei/anzen/111202-1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テキスト ボックス 45"/>
          <p:cNvSpPr txBox="1"/>
          <p:nvPr/>
        </p:nvSpPr>
        <p:spPr>
          <a:xfrm>
            <a:off x="68577" y="64096"/>
            <a:ext cx="5088425" cy="287698"/>
          </a:xfrm>
          <a:prstGeom prst="rect">
            <a:avLst/>
          </a:prstGeom>
          <a:noFill/>
        </p:spPr>
        <p:txBody>
          <a:bodyPr wrap="square" lIns="71554" tIns="35778" rIns="71554" bIns="35778" rtlCol="0">
            <a:spAutoFit/>
          </a:bodyPr>
          <a:lstStyle/>
          <a:p>
            <a:r>
              <a:rPr lang="ja-JP" altLang="en-US" sz="14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第３次産業</a:t>
            </a:r>
            <a:r>
              <a:rPr lang="ja-JP" altLang="en-US" sz="14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</a:t>
            </a:r>
            <a:r>
              <a:rPr lang="ja-JP" altLang="en-US" sz="14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働く皆さまへ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8577" y="424136"/>
            <a:ext cx="9484551" cy="704978"/>
          </a:xfrm>
          <a:prstGeom prst="rect">
            <a:avLst/>
          </a:prstGeom>
          <a:solidFill>
            <a:srgbClr val="3333CC"/>
          </a:solidFill>
        </p:spPr>
        <p:txBody>
          <a:bodyPr wrap="square" lIns="69156" tIns="144000" rIns="69156" bIns="36000" rtlCol="0">
            <a:spAutoFit/>
          </a:bodyPr>
          <a:lstStyle/>
          <a:p>
            <a:pPr algn="ctr"/>
            <a:r>
              <a:rPr lang="ja-JP" altLang="en-US" sz="3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安全で安心な</a:t>
            </a:r>
            <a:r>
              <a:rPr lang="ja-JP" altLang="en-US" sz="34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職場をつくるため</a:t>
            </a:r>
            <a:r>
              <a:rPr lang="ja-JP" altLang="en-US" sz="3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28732" y="1216224"/>
            <a:ext cx="9144057" cy="1057588"/>
          </a:xfrm>
          <a:prstGeom prst="rect">
            <a:avLst/>
          </a:prstGeom>
          <a:noFill/>
        </p:spPr>
        <p:txBody>
          <a:bodyPr wrap="square" lIns="72000" tIns="72000" rIns="72000" bIns="0" rtlCol="0">
            <a:spAutoFit/>
          </a:bodyPr>
          <a:lstStyle/>
          <a:p>
            <a:pPr indent="180975" eaLnBrk="0" hangingPunct="0"/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労働災害のうち、４日</a:t>
            </a:r>
            <a:r>
              <a:rPr lang="ja-JP" altLang="en-US" sz="1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以上仕事を休まなければ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ならない災害は、年間</a:t>
            </a:r>
            <a:r>
              <a:rPr lang="en-US" altLang="ja-JP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12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万件近くもあり、この</a:t>
            </a:r>
            <a:r>
              <a:rPr lang="ja-JP" altLang="en-US" sz="1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うち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en-US" altLang="ja-JP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割以上の災害は、小売業</a:t>
            </a:r>
            <a:r>
              <a:rPr lang="ja-JP" altLang="en-US" sz="1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・社会福祉施設・飲食店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などの「第３次</a:t>
            </a:r>
            <a:r>
              <a:rPr lang="ja-JP" altLang="en-US" sz="1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産業」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で発生しています。</a:t>
            </a:r>
            <a:endParaRPr lang="en-US" altLang="ja-JP" sz="1600" kern="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0" hangingPunct="0"/>
            <a:r>
              <a:rPr lang="ja-JP" altLang="en-US" sz="1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このため、</a:t>
            </a:r>
            <a:r>
              <a:rPr lang="ja-JP" altLang="en-US" sz="1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厚生労働省は、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第３次産業の職場への安全</a:t>
            </a:r>
            <a:r>
              <a:rPr lang="ja-JP" altLang="en-US" sz="1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の担当者の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配置と職場での安全活動の活性化を</a:t>
            </a:r>
            <a:r>
              <a:rPr lang="ja-JP" altLang="en-US" sz="1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促進しています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600" kern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60" name="表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734377"/>
              </p:ext>
            </p:extLst>
          </p:nvPr>
        </p:nvGraphicFramePr>
        <p:xfrm>
          <a:off x="219546" y="2944417"/>
          <a:ext cx="9045551" cy="8984561"/>
        </p:xfrm>
        <a:graphic>
          <a:graphicData uri="http://schemas.openxmlformats.org/drawingml/2006/table">
            <a:tbl>
              <a:tblPr bandRow="1">
                <a:tableStyleId>{FABFCF23-3B69-468F-B69F-88F6DE6A72F2}</a:tableStyleId>
              </a:tblPr>
              <a:tblGrid>
                <a:gridCol w="1844750"/>
                <a:gridCol w="2400267"/>
                <a:gridCol w="2400267"/>
                <a:gridCol w="2400267"/>
              </a:tblGrid>
              <a:tr h="691577">
                <a:tc>
                  <a:txBody>
                    <a:bodyPr/>
                    <a:lstStyle/>
                    <a:p>
                      <a:pPr marL="0" indent="85725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転倒</a:t>
                      </a:r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急いでいるときや、両手で荷物を抱えているときなどに、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放置された荷物や台車につまずく、濡れた床で滑る　など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 anchor="ctr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459995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倉庫に電気をつけずに入ったとき、放置された台車に足がひっかかり、転倒した。 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62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歳、休業１か月）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介護施設内を歩いていたとき、電源コードが足にひっかかり、転倒した。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63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歳、休業２か月）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キッチンを歩いていたとき、マットが滑り、転倒した。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43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歳、休業２か月）</a:t>
                      </a: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1577">
                <a:tc>
                  <a:txBody>
                    <a:bodyPr/>
                    <a:lstStyle/>
                    <a:p>
                      <a:pPr marL="0" indent="85725" algn="l" defTabSz="1001769" rtl="0" eaLnBrk="1" latinLnBrk="0" hangingPunct="1">
                        <a:lnSpc>
                          <a:spcPct val="100000"/>
                        </a:lnSpc>
                      </a:pPr>
                      <a:r>
                        <a:rPr kumimoji="1" lang="ja-JP" altLang="en-US" sz="1600" b="0" kern="1200" dirty="0" smtClean="0">
                          <a:solidFill>
                            <a:schemeClr val="dk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急な動き・</a:t>
                      </a:r>
                      <a:endParaRPr kumimoji="1" lang="en-US" altLang="ja-JP" sz="1600" b="0" kern="1200" dirty="0" smtClean="0">
                        <a:solidFill>
                          <a:schemeClr val="dk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85725" algn="l" defTabSz="1001769" rtl="0" eaLnBrk="1" latinLnBrk="0" hangingPunct="1">
                        <a:lnSpc>
                          <a:spcPct val="100000"/>
                        </a:lnSpc>
                      </a:pPr>
                      <a:r>
                        <a:rPr kumimoji="1" lang="ja-JP" altLang="en-US" sz="1600" b="0" kern="1200" dirty="0" smtClean="0">
                          <a:solidFill>
                            <a:schemeClr val="dk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無理な動き</a:t>
                      </a:r>
                      <a:endParaRPr kumimoji="1" lang="ja-JP" altLang="en-US" sz="1600" b="0" kern="1200" dirty="0">
                        <a:solidFill>
                          <a:schemeClr val="dk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重いものを無理な姿勢で持ち上げたり、移動させたりするときなどに、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ja-JP" altLang="en-US" sz="1600" dirty="0" err="1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ぎっ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くり腰や、筋を痛める、くじく　など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 anchor="ctr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613679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棚から重い荷物を下ろすとき、背伸びして無理な体勢で受け止めて、腰をひねった。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34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歳、休業３か月）</a:t>
                      </a:r>
                      <a:endParaRPr kumimoji="1" lang="ja-JP" altLang="en-US" sz="1600" i="1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トイレ介助で、利用者を持ち上げたら、腰を痛めた。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36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歳、休業１か月）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フライヤーの油交換作業のため、油の入った一斗缶を持ち上げたところ、腰を痛めた。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54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歳、休業２か月）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367">
                <a:tc>
                  <a:txBody>
                    <a:bodyPr/>
                    <a:lstStyle/>
                    <a:p>
                      <a:pPr marL="0" indent="85725" algn="l" defTabSz="1001769" rtl="0" eaLnBrk="1" latinLnBrk="0" hangingPunct="1">
                        <a:lnSpc>
                          <a:spcPct val="100000"/>
                        </a:lnSpc>
                      </a:pPr>
                      <a:r>
                        <a:rPr kumimoji="1" lang="ja-JP" altLang="en-US" sz="1600" kern="12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墜落・転落</a:t>
                      </a:r>
                      <a:endParaRPr kumimoji="1" lang="ja-JP" altLang="en-US" sz="1600" b="1" kern="1200" dirty="0">
                        <a:solidFill>
                          <a:schemeClr val="dk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脚立や、はしごなどの上でバランスを崩す、階段で足が滑る　など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 anchor="ctr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564114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脚立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に乗り電球を交換中、バランスを崩し、脚立から落下した。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85725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85725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85725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32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歳、休業１か月）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テーブルに乗り、飾り付けをしていたとき、バランスを崩し、転落した。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85725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85725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66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歳、休業２か月）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商品を運ぶ作業をしていたとき、階段で足を滑らせ、転落した。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18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歳、休業３週間）</a:t>
                      </a: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0126">
                <a:tc>
                  <a:txBody>
                    <a:bodyPr/>
                    <a:lstStyle/>
                    <a:p>
                      <a:pPr marL="0" indent="85725" algn="l" defTabSz="1001769" rtl="0" eaLnBrk="1" latinLnBrk="0" hangingPunct="1">
                        <a:lnSpc>
                          <a:spcPct val="100000"/>
                        </a:lnSpc>
                      </a:pPr>
                      <a:r>
                        <a:rPr kumimoji="1" lang="ja-JP" altLang="en-US" sz="1600" kern="12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その他</a:t>
                      </a:r>
                      <a:endParaRPr kumimoji="1" lang="ja-JP" altLang="en-US" sz="1600" b="1" kern="1200" dirty="0">
                        <a:solidFill>
                          <a:schemeClr val="dk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「交通事故にあった」、「通路でぶつかった」、「ドアに手を挟まれた」、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「刃物で手を切った」、「やけどをした」　など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 anchor="ctr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600797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87082" marR="87082" marT="44179" marB="44179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鍋の湯を捨てようとしたとき、手が滑って鍋を落としてしまい、長靴の中に湯が入ってやけどした。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19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歳、休業３か月）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スイングドアを通るとき、慌てて台車を引いたため、台車に足をぶつけた。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85725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85725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47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歳、休業１か月）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まな板を拭いていたとき、まな板に放置していた刃物で手を切った。</a:t>
                      </a: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kumimoji="1"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19</a:t>
                      </a:r>
                      <a:r>
                        <a:rPr kumimoji="1" lang="ja-JP" altLang="en-US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歳、休業１か月）</a:t>
                      </a:r>
                    </a:p>
                  </a:txBody>
                  <a:tcPr marL="72000" marR="72000" marT="72000" marB="44179">
                    <a:lnL w="317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3" name="テキスト ボックス 72"/>
          <p:cNvSpPr txBox="1"/>
          <p:nvPr/>
        </p:nvSpPr>
        <p:spPr>
          <a:xfrm>
            <a:off x="228733" y="2391814"/>
            <a:ext cx="9108371" cy="386054"/>
          </a:xfrm>
          <a:prstGeom prst="rect">
            <a:avLst/>
          </a:prstGeom>
          <a:solidFill>
            <a:srgbClr val="CDCDFF"/>
          </a:solidFill>
          <a:ln w="12700">
            <a:noFill/>
          </a:ln>
        </p:spPr>
        <p:txBody>
          <a:bodyPr wrap="square" lIns="72000" tIns="72000" rIns="72000" bIns="36000" rtlCol="0">
            <a:spAutoFit/>
          </a:bodyPr>
          <a:lstStyle/>
          <a:p>
            <a:pPr indent="85725" algn="ctr"/>
            <a:r>
              <a:rPr lang="ja-JP" altLang="en-US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職場でこのようなことはありませんでしたか？？</a:t>
            </a:r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＜労働災害の例</a:t>
            </a:r>
            <a:r>
              <a:rPr lang="ja-JP" altLang="en-US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＞</a:t>
            </a:r>
            <a:endParaRPr lang="ja-JP" altLang="en-US" sz="1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8617024" y="12305456"/>
            <a:ext cx="755765" cy="273352"/>
          </a:xfrm>
          <a:prstGeom prst="rect">
            <a:avLst/>
          </a:prstGeom>
          <a:noFill/>
        </p:spPr>
        <p:txBody>
          <a:bodyPr wrap="square" lIns="87828" tIns="43914" rIns="87828" bIns="43914" rtlCol="0">
            <a:spAutoFit/>
          </a:bodyPr>
          <a:lstStyle/>
          <a:p>
            <a:pPr algn="ctr"/>
            <a:r>
              <a:rPr lang="en-US" altLang="ja-JP" sz="1200" dirty="0" smtClean="0"/>
              <a:t>(H26.8</a:t>
            </a:r>
            <a:r>
              <a:rPr lang="en-US" altLang="ja-JP" sz="1000" dirty="0" smtClean="0"/>
              <a:t>)</a:t>
            </a:r>
          </a:p>
        </p:txBody>
      </p:sp>
      <p:sp>
        <p:nvSpPr>
          <p:cNvPr id="76" name="Rectangle 10"/>
          <p:cNvSpPr>
            <a:spLocks noChangeArrowheads="1"/>
          </p:cNvSpPr>
          <p:nvPr/>
        </p:nvSpPr>
        <p:spPr bwMode="auto">
          <a:xfrm>
            <a:off x="2503911" y="12263351"/>
            <a:ext cx="4628740" cy="33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859" tIns="45930" rIns="91859" bIns="45930">
            <a:spAutoFit/>
          </a:bodyPr>
          <a:lstStyle/>
          <a:p>
            <a:pPr>
              <a:spcBef>
                <a:spcPct val="30000"/>
              </a:spcBef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厚生労働省・都道府県労働局・</a:t>
            </a:r>
            <a:r>
              <a:rPr lang="ja-JP" altLang="en-US" sz="16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労働基準監督署</a:t>
            </a:r>
          </a:p>
        </p:txBody>
      </p:sp>
      <p:pic>
        <p:nvPicPr>
          <p:cNvPr id="77" name="図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35" y="12161440"/>
            <a:ext cx="479811" cy="48684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2" y="3679897"/>
            <a:ext cx="1475989" cy="135275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1" y="10361240"/>
            <a:ext cx="1509230" cy="149965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6" y="8128992"/>
            <a:ext cx="1440160" cy="144016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" y="5968752"/>
            <a:ext cx="1309061" cy="15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グラフ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6420446"/>
              </p:ext>
            </p:extLst>
          </p:nvPr>
        </p:nvGraphicFramePr>
        <p:xfrm>
          <a:off x="315311" y="720415"/>
          <a:ext cx="4845329" cy="7519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36104" y="1511922"/>
            <a:ext cx="537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/>
              <a:t>（</a:t>
            </a:r>
            <a:r>
              <a:rPr lang="ja-JP" altLang="en-US" sz="1000" dirty="0" smtClean="0"/>
              <a:t>人</a:t>
            </a:r>
            <a:r>
              <a:rPr lang="ja-JP" altLang="en-US" sz="1000" dirty="0"/>
              <a:t>）</a:t>
            </a:r>
            <a:endParaRPr kumimoji="1" lang="ja-JP" altLang="en-US" sz="10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4095" y="136104"/>
            <a:ext cx="9108371" cy="386054"/>
          </a:xfrm>
          <a:prstGeom prst="rect">
            <a:avLst/>
          </a:prstGeom>
          <a:solidFill>
            <a:srgbClr val="CDCDFF"/>
          </a:solidFill>
          <a:ln w="12700">
            <a:noFill/>
          </a:ln>
        </p:spPr>
        <p:txBody>
          <a:bodyPr wrap="square" lIns="72000" tIns="72000" rIns="72000" bIns="36000" rtlCol="0">
            <a:spAutoFit/>
          </a:bodyPr>
          <a:lstStyle/>
          <a:p>
            <a:pPr indent="85725"/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</a:t>
            </a:r>
            <a:r>
              <a:rPr lang="ja-JP" altLang="en-US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災害の発生状況と</a:t>
            </a:r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原因</a:t>
            </a:r>
          </a:p>
        </p:txBody>
      </p:sp>
      <p:graphicFrame>
        <p:nvGraphicFramePr>
          <p:cNvPr id="33" name="グラフ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860889"/>
              </p:ext>
            </p:extLst>
          </p:nvPr>
        </p:nvGraphicFramePr>
        <p:xfrm>
          <a:off x="5279263" y="4782479"/>
          <a:ext cx="4004964" cy="345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テキスト ボックス 34"/>
          <p:cNvSpPr txBox="1"/>
          <p:nvPr/>
        </p:nvSpPr>
        <p:spPr>
          <a:xfrm>
            <a:off x="7854860" y="6121014"/>
            <a:ext cx="61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 b="0" i="0" u="none" strike="noStrike" kern="1200" baseline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r>
              <a:rPr lang="ja-JP" altLang="en-US" sz="1200" dirty="0" smtClean="0"/>
              <a:t>転倒</a:t>
            </a:r>
            <a:r>
              <a:rPr lang="ja-JP" altLang="en-US" sz="1200" dirty="0"/>
              <a:t>
</a:t>
            </a:r>
            <a:r>
              <a:rPr lang="en-US" altLang="ja-JP" sz="1200" dirty="0"/>
              <a:t>31%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549065" y="7209409"/>
            <a:ext cx="106795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defRPr sz="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急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な動き・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ts val="900"/>
              </a:lnSpc>
              <a:defRPr sz="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ts val="900"/>
              </a:lnSpc>
              <a:defRPr sz="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無理な動き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ts val="900"/>
              </a:lnSpc>
              <a:defRPr sz="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ts val="900"/>
              </a:lnSpc>
              <a:defRPr sz="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16%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816824" y="7374767"/>
            <a:ext cx="70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r>
              <a:rPr lang="ja-JP" altLang="en-US" sz="1200" dirty="0"/>
              <a:t>墜落</a:t>
            </a:r>
            <a:r>
              <a:rPr lang="ja-JP" altLang="en-US" sz="1200" dirty="0" smtClean="0"/>
              <a:t>・</a:t>
            </a:r>
            <a:endParaRPr lang="en-US" altLang="ja-JP" sz="1200" dirty="0" smtClean="0"/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r>
              <a:rPr lang="ja-JP" altLang="en-US" sz="1200" dirty="0" smtClean="0"/>
              <a:t>転落</a:t>
            </a:r>
            <a:r>
              <a:rPr lang="ja-JP" altLang="en-US" sz="1200" dirty="0"/>
              <a:t>
</a:t>
            </a:r>
            <a:r>
              <a:rPr lang="en-US" altLang="ja-JP" sz="1200" dirty="0"/>
              <a:t>12</a:t>
            </a:r>
            <a:r>
              <a:rPr lang="en-US" altLang="ja-JP" sz="1200" dirty="0" smtClean="0"/>
              <a:t>%</a:t>
            </a:r>
            <a:endParaRPr lang="en-US" altLang="ja-JP" sz="12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024736" y="7160484"/>
            <a:ext cx="89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交通事故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r">
              <a:defRPr sz="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（道路）
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10%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024736" y="6150631"/>
            <a:ext cx="74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その他</a:t>
            </a:r>
            <a:endParaRPr kumimoji="1"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r"/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31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％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4096" y="10695266"/>
            <a:ext cx="9108371" cy="386054"/>
          </a:xfrm>
          <a:prstGeom prst="rect">
            <a:avLst/>
          </a:prstGeom>
          <a:solidFill>
            <a:srgbClr val="CDCDFF"/>
          </a:solidFill>
          <a:ln w="12700">
            <a:noFill/>
          </a:ln>
        </p:spPr>
        <p:txBody>
          <a:bodyPr wrap="square" lIns="72000" tIns="72000" rIns="72000" bIns="36000" rtlCol="0">
            <a:spAutoFit/>
          </a:bodyPr>
          <a:lstStyle/>
          <a:p>
            <a:pPr indent="85725" algn="ctr"/>
            <a:r>
              <a:rPr lang="ja-JP" altLang="en-US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労働災害を防ぐためにどのようなことをすればよいのでしょうか</a:t>
            </a:r>
            <a:r>
              <a:rPr lang="en-US" altLang="ja-JP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??</a:t>
            </a:r>
            <a:endParaRPr lang="ja-JP" altLang="en-US" sz="1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4096" y="11115465"/>
            <a:ext cx="9108371" cy="1550031"/>
          </a:xfrm>
          <a:prstGeom prst="rect">
            <a:avLst/>
          </a:prstGeom>
          <a:noFill/>
        </p:spPr>
        <p:txBody>
          <a:bodyPr wrap="square" lIns="72000" tIns="72000" rIns="72000" bIns="0" rtlCol="0">
            <a:spAutoFit/>
          </a:bodyPr>
          <a:lstStyle/>
          <a:p>
            <a:pPr indent="180975" eaLnBrk="0" hangingPunct="0"/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労働災害を防ぐためには、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・「職場に潜んでいる危険」などを見つける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・「危険な箇所」などを知らせる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・「脚立や台車」などの使い方を学ぶ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など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の「安全活動」をします。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安全活動は、経営者や責任者の責務であるとともに、従業員も全員参加することが重要です。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89792" y="8935596"/>
            <a:ext cx="90826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eaLnBrk="0" hangingPunct="0"/>
            <a:r>
              <a:rPr lang="ja-JP" altLang="en-US" sz="1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従業員にとって、安全で安心な職場をつくることは、利用者へのサービスの質の向上にも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なります。</a:t>
            </a:r>
            <a:endParaRPr lang="en-US" altLang="ja-JP" sz="1600" kern="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一方、労働</a:t>
            </a:r>
            <a:r>
              <a:rPr lang="ja-JP" altLang="en-US" sz="1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災害の原因を放置したままだと、安全で安心に作業をすることができなくて、</a:t>
            </a:r>
            <a:r>
              <a:rPr lang="ja-JP" altLang="en-US" sz="1600" b="1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作業効率が低下</a:t>
            </a:r>
            <a:r>
              <a:rPr lang="ja-JP" altLang="en-US" sz="1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することもあります</a:t>
            </a:r>
            <a:r>
              <a:rPr lang="ja-JP" altLang="en-US" sz="1600" kern="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600" kern="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労働災害で仕事を休む人がいると、急に、代わりの人を見つけたり、シフトの変更などを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しない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といけなくなり、</a:t>
            </a:r>
            <a:r>
              <a:rPr lang="ja-JP" altLang="en-US" sz="1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他の人にも負担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がかかってしまいます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176864" y="8022839"/>
            <a:ext cx="2089776" cy="285822"/>
          </a:xfrm>
          <a:prstGeom prst="rect">
            <a:avLst/>
          </a:prstGeom>
          <a:noFill/>
        </p:spPr>
        <p:txBody>
          <a:bodyPr wrap="square" lIns="100177" tIns="50089" rIns="100177" bIns="50089" rtlCol="0">
            <a:spAutoFit/>
          </a:bodyPr>
          <a:lstStyle/>
          <a:p>
            <a:pPr algn="r"/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出典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労働者死傷病報告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64096" y="8463018"/>
            <a:ext cx="9108371" cy="386054"/>
          </a:xfrm>
          <a:prstGeom prst="rect">
            <a:avLst/>
          </a:prstGeom>
          <a:solidFill>
            <a:srgbClr val="CDCDFF"/>
          </a:solidFill>
          <a:ln w="12700">
            <a:noFill/>
          </a:ln>
        </p:spPr>
        <p:txBody>
          <a:bodyPr wrap="square" lIns="72000" tIns="72000" rIns="72000" bIns="36000" rtlCol="0">
            <a:spAutoFit/>
          </a:bodyPr>
          <a:lstStyle/>
          <a:p>
            <a:pPr indent="85725" algn="ctr"/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</a:t>
            </a:r>
            <a:r>
              <a:rPr lang="ja-JP" altLang="en-US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災害が起こるとどうなるのでしょうか</a:t>
            </a:r>
            <a:r>
              <a:rPr lang="en-US" altLang="ja-JP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??</a:t>
            </a:r>
            <a:endParaRPr lang="ja-JP" altLang="en-US" sz="1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角丸四角形吹き出し 3"/>
          <p:cNvSpPr/>
          <p:nvPr/>
        </p:nvSpPr>
        <p:spPr>
          <a:xfrm>
            <a:off x="5304656" y="720415"/>
            <a:ext cx="4033992" cy="851901"/>
          </a:xfrm>
          <a:prstGeom prst="wedgeRoundRectCallout">
            <a:avLst>
              <a:gd name="adj1" fmla="val -57556"/>
              <a:gd name="adj2" fmla="val 54640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第３次産業では、年間約</a:t>
            </a:r>
            <a:r>
              <a:rPr lang="en-US" altLang="ja-JP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50,000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人以上の人が労働災害で４日以上にわたり仕事を休んでいます。</a:t>
            </a:r>
            <a:endParaRPr lang="en-US" altLang="ja-JP" sz="1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24" name="角丸四角形吹き出し 23"/>
          <p:cNvSpPr/>
          <p:nvPr/>
        </p:nvSpPr>
        <p:spPr>
          <a:xfrm>
            <a:off x="5304656" y="1686135"/>
            <a:ext cx="4033992" cy="2952328"/>
          </a:xfrm>
          <a:prstGeom prst="wedgeRoundRectCallout">
            <a:avLst>
              <a:gd name="adj1" fmla="val -416"/>
              <a:gd name="adj2" fmla="val 58327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indent="180975" eaLnBrk="0" hangingPunct="0"/>
            <a:r>
              <a:rPr lang="ja-JP" altLang="en-US" sz="1600" kern="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第３次産業では、</a:t>
            </a:r>
            <a:endParaRPr lang="en-US" altLang="ja-JP" sz="1600" kern="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kern="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・「転倒」</a:t>
            </a:r>
            <a:endParaRPr lang="en-US" altLang="ja-JP" sz="1600" kern="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kern="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・「急な動き・無理な動き」</a:t>
            </a:r>
            <a:endParaRPr lang="en-US" altLang="ja-JP" sz="1600" kern="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kern="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・「墜落・転落」</a:t>
            </a:r>
            <a:endParaRPr lang="en-US" altLang="ja-JP" sz="1600" kern="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kern="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・「交通事故（道路）」</a:t>
            </a:r>
            <a:endParaRPr lang="en-US" altLang="ja-JP" sz="1600" kern="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が多く、これらが原因で、全体の約７割の災害が起きています。</a:t>
            </a:r>
            <a:endParaRPr lang="en-US" altLang="ja-JP" sz="1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他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にも、割れた食器や包丁などで切ってしまう「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切れ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」や、熱いものに触ってしまったり、お湯を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かけてしまったり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する「やけど」などもあります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kumimoji="1" lang="ja-JP" altLang="en-US" sz="1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894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ボックス 18"/>
          <p:cNvSpPr txBox="1"/>
          <p:nvPr/>
        </p:nvSpPr>
        <p:spPr>
          <a:xfrm>
            <a:off x="264096" y="136104"/>
            <a:ext cx="9108371" cy="386054"/>
          </a:xfrm>
          <a:prstGeom prst="rect">
            <a:avLst/>
          </a:prstGeom>
          <a:solidFill>
            <a:srgbClr val="CDCDFF"/>
          </a:solidFill>
          <a:ln w="12700">
            <a:noFill/>
          </a:ln>
        </p:spPr>
        <p:txBody>
          <a:bodyPr wrap="square" lIns="72000" tIns="72000" rIns="72000" bIns="36000" rtlCol="0">
            <a:spAutoFit/>
          </a:bodyPr>
          <a:lstStyle/>
          <a:p>
            <a:pPr indent="85725"/>
            <a:r>
              <a:rPr lang="ja-JP" altLang="en-US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主な安全活動の内容</a:t>
            </a:r>
            <a:endParaRPr lang="ja-JP" altLang="en-US" sz="1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59" y="1481150"/>
            <a:ext cx="1950549" cy="156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グループ化 26"/>
          <p:cNvGrpSpPr/>
          <p:nvPr/>
        </p:nvGrpSpPr>
        <p:grpSpPr>
          <a:xfrm>
            <a:off x="6456784" y="1225850"/>
            <a:ext cx="1944216" cy="1892446"/>
            <a:chOff x="5046943" y="5732464"/>
            <a:chExt cx="1944216" cy="1892446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5046943" y="5732464"/>
              <a:ext cx="785707" cy="226143"/>
            </a:xfrm>
            <a:prstGeom prst="rect">
              <a:avLst/>
            </a:prstGeom>
            <a:noFill/>
          </p:spPr>
          <p:txBody>
            <a:bodyPr wrap="none" lIns="71554" tIns="35778" rIns="71554" bIns="35778" rtlCol="0">
              <a:spAutoFit/>
            </a:bodyPr>
            <a:lstStyle/>
            <a:p>
              <a:r>
                <a:rPr lang="ja-JP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メイリオ" panose="020B0604030504040204" pitchFamily="50" charset="-128"/>
                </a:rPr>
                <a:t>かたづけ！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461933" y="5742583"/>
              <a:ext cx="529226" cy="226143"/>
            </a:xfrm>
            <a:prstGeom prst="rect">
              <a:avLst/>
            </a:prstGeom>
            <a:noFill/>
          </p:spPr>
          <p:txBody>
            <a:bodyPr wrap="none" lIns="71554" tIns="35778" rIns="71554" bIns="35778" rtlCol="0">
              <a:spAutoFit/>
            </a:bodyPr>
            <a:lstStyle>
              <a:defPPr>
                <a:defRPr lang="ja-JP"/>
              </a:defPPr>
              <a:lvl1pPr>
                <a:defRPr sz="1100" b="1" i="1">
                  <a:solidFill>
                    <a:srgbClr val="00A497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</a:lstStyle>
            <a:p>
              <a:r>
                <a:rPr lang="ja-JP" altLang="en-US" sz="1000" i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分別！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118951" y="7388648"/>
              <a:ext cx="657466" cy="226143"/>
            </a:xfrm>
            <a:prstGeom prst="rect">
              <a:avLst/>
            </a:prstGeom>
            <a:noFill/>
          </p:spPr>
          <p:txBody>
            <a:bodyPr wrap="none" lIns="71554" tIns="35778" rIns="71554" bIns="35778" rtlCol="0">
              <a:spAutoFit/>
            </a:bodyPr>
            <a:lstStyle>
              <a:defPPr>
                <a:defRPr lang="ja-JP"/>
              </a:defPPr>
              <a:lvl1pPr>
                <a:defRPr sz="1100" b="1" i="1">
                  <a:solidFill>
                    <a:srgbClr val="00A497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</a:lstStyle>
            <a:p>
              <a:r>
                <a:rPr lang="ja-JP" altLang="en-US" sz="1000" i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床ふき！</a:t>
              </a: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6333693" y="7398767"/>
              <a:ext cx="657466" cy="226143"/>
            </a:xfrm>
            <a:prstGeom prst="rect">
              <a:avLst/>
            </a:prstGeom>
            <a:noFill/>
          </p:spPr>
          <p:txBody>
            <a:bodyPr wrap="none" lIns="71554" tIns="35778" rIns="71554" bIns="35778" rtlCol="0">
              <a:spAutoFit/>
            </a:bodyPr>
            <a:lstStyle>
              <a:defPPr>
                <a:defRPr lang="ja-JP"/>
              </a:defPPr>
              <a:lvl1pPr>
                <a:defRPr sz="1100" b="1" i="1">
                  <a:solidFill>
                    <a:srgbClr val="00A497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</a:lstStyle>
            <a:p>
              <a:r>
                <a:rPr lang="ja-JP" altLang="en-US" sz="1000" i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お掃除！</a:t>
              </a:r>
            </a:p>
          </p:txBody>
        </p:sp>
      </p:grpSp>
      <p:sp>
        <p:nvSpPr>
          <p:cNvPr id="37" name="角丸四角形 36"/>
          <p:cNvSpPr/>
          <p:nvPr/>
        </p:nvSpPr>
        <p:spPr>
          <a:xfrm>
            <a:off x="264096" y="730635"/>
            <a:ext cx="3676931" cy="290612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0177" bIns="36000" rtlCol="0" anchor="ctr"/>
          <a:lstStyle/>
          <a:p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４Ｓ活動　＝　災害の原因を取り除く　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64096" y="1090675"/>
            <a:ext cx="5400601" cy="2501813"/>
          </a:xfrm>
          <a:prstGeom prst="rect">
            <a:avLst/>
          </a:prstGeom>
          <a:noFill/>
        </p:spPr>
        <p:txBody>
          <a:bodyPr wrap="square" lIns="100177" tIns="50089" rIns="100177" bIns="50089" rtlCol="0">
            <a:spAutoFit/>
          </a:bodyPr>
          <a:lstStyle/>
          <a:p>
            <a:pPr marL="173826" indent="-180000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４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とは「整理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」、「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整頓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」、「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清掃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」、「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清潔」のことで、これら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を日常的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な活動として行うのが４Ｓ活動です。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975" indent="-180975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４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活動は、労働災害の防止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だけではなく、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作業のしやすさ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作業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の効率化も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期待できます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975" indent="-180975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お客様の目に触れにくい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バックヤードも整頓を忘れな　いようにしましょう。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73826" indent="-180000"/>
            <a:r>
              <a:rPr lang="ja-JP" altLang="en-US" sz="1600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荷物やゴミなど、物が散らかっている職場や、水や油で床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が滑りやすい職場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は、災害の危険が高くなります。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975" indent="-180975"/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50" y="4771799"/>
            <a:ext cx="885804" cy="141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角丸四角形 39"/>
          <p:cNvSpPr/>
          <p:nvPr/>
        </p:nvSpPr>
        <p:spPr>
          <a:xfrm>
            <a:off x="264097" y="3520480"/>
            <a:ext cx="4115249" cy="385357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0177" bIns="36000" rtlCol="0" anchor="ctr"/>
          <a:lstStyle/>
          <a:p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ＫＹ活動　＝　潜んでいる危険を見つける</a:t>
            </a:r>
          </a:p>
        </p:txBody>
      </p:sp>
      <p:sp>
        <p:nvSpPr>
          <p:cNvPr id="41" name="角丸四角形 40"/>
          <p:cNvSpPr/>
          <p:nvPr/>
        </p:nvSpPr>
        <p:spPr>
          <a:xfrm>
            <a:off x="253303" y="3880520"/>
            <a:ext cx="4115249" cy="2808312"/>
          </a:xfrm>
          <a:prstGeom prst="roundRect">
            <a:avLst>
              <a:gd name="adj" fmla="val 0"/>
            </a:avLst>
          </a:prstGeom>
          <a:solidFill>
            <a:srgbClr val="CCFFCC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7" tIns="50089" rIns="100177" bIns="50089" rtlCol="0" anchor="t"/>
          <a:lstStyle/>
          <a:p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ＫＹとは「危険（</a:t>
            </a:r>
            <a:r>
              <a:rPr lang="en-US" altLang="ja-JP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）・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予知（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Ｙ）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」の</a:t>
            </a:r>
            <a:endParaRPr lang="en-US" altLang="ja-JP" sz="1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-180000"/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ことです。</a:t>
            </a:r>
            <a:endParaRPr lang="en-US" altLang="ja-JP" sz="1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73826" indent="-180000"/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ＫＹ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活動は、業務を開始する前に職場で「その作業では、どんな危険が潜んでいるか」を話し合い、「これは危ない」というポイントは対策を決め、作業のときは、一人ひとりが「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指差し呼称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」をして行動確認します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73038" indent="-180000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うっかり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」、「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勘違い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」、「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思い込み」などは安全ではない行動を招き、災害の原因となります。</a:t>
            </a:r>
            <a:endParaRPr lang="en-US" altLang="ja-JP" sz="1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73826"/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 rot="20713297">
            <a:off x="7921765" y="4259032"/>
            <a:ext cx="1319965" cy="354383"/>
          </a:xfrm>
          <a:prstGeom prst="rect">
            <a:avLst/>
          </a:prstGeom>
          <a:noFill/>
        </p:spPr>
        <p:txBody>
          <a:bodyPr wrap="square" lIns="71554" tIns="35778" rIns="71554" bIns="35778" rtlCol="0">
            <a:spAutoFit/>
          </a:bodyPr>
          <a:lstStyle/>
          <a:p>
            <a:pPr>
              <a:lnSpc>
                <a:spcPts val="1100"/>
              </a:lnSpc>
            </a:pPr>
            <a:r>
              <a:rPr lang="ja-JP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重いもの、</a:t>
            </a:r>
            <a:endParaRPr lang="en-US" altLang="ja-JP" sz="1000" b="1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>
              <a:lnSpc>
                <a:spcPts val="1100"/>
              </a:lnSpc>
            </a:pPr>
            <a:r>
              <a:rPr lang="ja-JP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作業姿勢、ヨシ！</a:t>
            </a:r>
          </a:p>
        </p:txBody>
      </p:sp>
      <p:sp>
        <p:nvSpPr>
          <p:cNvPr id="43" name="角丸四角形 42"/>
          <p:cNvSpPr/>
          <p:nvPr/>
        </p:nvSpPr>
        <p:spPr>
          <a:xfrm>
            <a:off x="264096" y="7201729"/>
            <a:ext cx="5400600" cy="1575335"/>
          </a:xfrm>
          <a:prstGeom prst="roundRect">
            <a:avLst>
              <a:gd name="adj" fmla="val 0"/>
            </a:avLst>
          </a:prstGeom>
          <a:solidFill>
            <a:srgbClr val="CCFFCC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36000" rtlCol="0" anchor="t"/>
          <a:lstStyle/>
          <a:p>
            <a:pPr marL="173038" indent="-180000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危険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の「見える化」は、職場の危険を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可視化</a:t>
            </a:r>
            <a:endParaRPr lang="en-US" altLang="ja-JP" sz="1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73038" indent="-180000"/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（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＝見える化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）し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、従業員全員で共有することです。</a:t>
            </a:r>
            <a:endParaRPr lang="en-US" altLang="ja-JP" sz="1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975" indent="-180000"/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KY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活動で見つけた危険のポイントに、ステッカー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などを貼りつける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ことで、注意を喚起します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73038" indent="-180000"/>
            <a:r>
              <a:rPr lang="ja-JP" altLang="en-US" sz="1600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墜落や衝突などのおそれのある箇所が分かっていれば、</a:t>
            </a:r>
            <a:endParaRPr lang="en-US" altLang="ja-JP" sz="1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90488" indent="-180000"/>
            <a:r>
              <a:rPr lang="en-US" altLang="ja-JP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慎重に行動することができます。</a:t>
            </a:r>
            <a:endParaRPr lang="en-US" altLang="ja-JP" sz="1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66700" indent="-85725">
              <a:lnSpc>
                <a:spcPts val="1400"/>
              </a:lnSpc>
            </a:pP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60" y="7136411"/>
            <a:ext cx="2652311" cy="164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角丸四角形 44"/>
          <p:cNvSpPr/>
          <p:nvPr/>
        </p:nvSpPr>
        <p:spPr>
          <a:xfrm>
            <a:off x="264096" y="6841689"/>
            <a:ext cx="4062895" cy="339034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0177" bIns="36000" rtlCol="0" anchor="ctr"/>
          <a:lstStyle/>
          <a:p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危険の「見える化</a:t>
            </a:r>
            <a:r>
              <a:rPr lang="ja-JP" altLang="en-US" sz="1600" b="1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」＝ 危険</a:t>
            </a:r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を周知する</a:t>
            </a:r>
          </a:p>
        </p:txBody>
      </p:sp>
      <p:sp>
        <p:nvSpPr>
          <p:cNvPr id="46" name="角丸四角形 45"/>
          <p:cNvSpPr/>
          <p:nvPr/>
        </p:nvSpPr>
        <p:spPr>
          <a:xfrm>
            <a:off x="264096" y="8984247"/>
            <a:ext cx="4443466" cy="36888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0177" bIns="36000" rtlCol="0" anchor="ctr"/>
          <a:lstStyle/>
          <a:p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安全教育・</a:t>
            </a:r>
            <a:r>
              <a:rPr lang="ja-JP" altLang="en-US" sz="1600" b="1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研修 ＝</a:t>
            </a:r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600" b="1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正しい</a:t>
            </a:r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作業方法を学ぶ</a:t>
            </a:r>
            <a:endParaRPr lang="en-US" altLang="ja-JP" sz="1600" b="1" dirty="0">
              <a:solidFill>
                <a:srgbClr val="3366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259572" y="9353128"/>
            <a:ext cx="9077532" cy="1728192"/>
          </a:xfrm>
          <a:prstGeom prst="roundRect">
            <a:avLst>
              <a:gd name="adj" fmla="val 0"/>
            </a:avLst>
          </a:prstGeom>
          <a:solidFill>
            <a:srgbClr val="CCFFCC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342" tIns="28171" rIns="56342" bIns="28171" rtlCol="0" anchor="ctr"/>
          <a:lstStyle/>
          <a:p>
            <a:pPr marL="180975" indent="-180975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脚立の正しい使い方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」、「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腰痛を防ぐ方法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」、「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器具の正しい操作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方法」などを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知っていれば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、労働災害を防ぐことができます。</a:t>
            </a:r>
            <a:endParaRPr lang="en-US" altLang="ja-JP" sz="1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975" indent="-180975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教育・研修では、「どんな災害が起こっているか」、「どうしたら災害は防げるか」、「正しい　</a:t>
            </a:r>
            <a:endParaRPr lang="en-US" altLang="ja-JP" sz="1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975" indent="-180975"/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作業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手順（マニュアル）」はどのような内容かなどを従業員に伝え、教えます。</a:t>
            </a:r>
            <a:endParaRPr lang="en-US" altLang="ja-JP" sz="1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975" indent="-180975"/>
            <a:r>
              <a:rPr lang="ja-JP" altLang="en-US" sz="1600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朝礼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など皆が集まる機会を捉えて教育・研修を行う方法もあります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975" indent="-180975"/>
            <a:r>
              <a:rPr lang="ja-JP" altLang="en-US" sz="1600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特に、はじめて職場に就いた従業員には</a:t>
            </a:r>
            <a:r>
              <a:rPr lang="ja-JP" altLang="en-US" sz="1600" b="1" u="sng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雇い入れ時に安全教育</a:t>
            </a:r>
            <a:r>
              <a:rPr lang="ja-JP" altLang="en-US" sz="1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を行う必要があります。</a:t>
            </a:r>
            <a:endParaRPr lang="ja-JP" altLang="en-US" sz="16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192088" y="11144487"/>
            <a:ext cx="4397281" cy="36888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0177" bIns="36000" rtlCol="0" anchor="ctr"/>
          <a:lstStyle/>
          <a:p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安全意識の</a:t>
            </a:r>
            <a:r>
              <a:rPr lang="ja-JP" altLang="en-US" sz="1600" b="1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啓発 ＝</a:t>
            </a:r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600" b="1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全員</a:t>
            </a:r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参加</a:t>
            </a:r>
            <a:endParaRPr lang="en-US" altLang="ja-JP" sz="1600" b="1" dirty="0">
              <a:solidFill>
                <a:srgbClr val="3366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192088" y="11585376"/>
            <a:ext cx="9145016" cy="1071279"/>
          </a:xfrm>
          <a:prstGeom prst="roundRect">
            <a:avLst>
              <a:gd name="adj" fmla="val 0"/>
            </a:avLst>
          </a:prstGeom>
          <a:solidFill>
            <a:srgbClr val="CCFFCC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77" tIns="50089" rIns="100177" bIns="50089" rtlCol="0" anchor="ctr"/>
          <a:lstStyle/>
          <a:p>
            <a:pPr marL="180975" indent="-180975"/>
            <a:r>
              <a:rPr lang="ja-JP" altLang="en-US" sz="1600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活動は、経営者や責任者の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責務であると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ともに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、正社員、パート、アルバイト、派遣にかかわらず、従業員も全員参加することが重要です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975" indent="-180975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従業員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一人ひとりの安全意識を高めるために、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朝礼などの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場を活用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したトップの</a:t>
            </a:r>
            <a:r>
              <a:rPr lang="en-US" altLang="ja-JP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｢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安全で安心な職場づくり</a:t>
            </a:r>
            <a:r>
              <a:rPr lang="en-US" altLang="ja-JP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｣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表明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や、チラシ など</a:t>
            </a:r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による周知</a:t>
            </a:r>
            <a:r>
              <a:rPr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などが効果的です。</a:t>
            </a:r>
            <a:endParaRPr lang="ja-JP" altLang="en-US" sz="1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84" y="4672608"/>
            <a:ext cx="1429367" cy="144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下矢印 3"/>
          <p:cNvSpPr/>
          <p:nvPr/>
        </p:nvSpPr>
        <p:spPr>
          <a:xfrm rot="16200000">
            <a:off x="6452491" y="5106743"/>
            <a:ext cx="578270" cy="7137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7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264096" y="136104"/>
            <a:ext cx="9108371" cy="386054"/>
          </a:xfrm>
          <a:prstGeom prst="rect">
            <a:avLst/>
          </a:prstGeom>
          <a:solidFill>
            <a:srgbClr val="CDCDFF"/>
          </a:solidFill>
          <a:ln w="12700">
            <a:noFill/>
          </a:ln>
        </p:spPr>
        <p:txBody>
          <a:bodyPr wrap="square" lIns="72000" tIns="72000" rIns="72000" bIns="36000" rtlCol="0">
            <a:spAutoFit/>
          </a:bodyPr>
          <a:lstStyle/>
          <a:p>
            <a:pPr indent="85725" algn="ctr"/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</a:t>
            </a:r>
            <a:r>
              <a:rPr lang="ja-JP" altLang="en-US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活動をするためにはどうすればよいのでしょうか</a:t>
            </a:r>
            <a:r>
              <a:rPr lang="en-US" altLang="ja-JP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??</a:t>
            </a:r>
            <a:endParaRPr lang="ja-JP" altLang="en-US" sz="1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0741" y="905660"/>
            <a:ext cx="9108371" cy="1550031"/>
          </a:xfrm>
          <a:prstGeom prst="rect">
            <a:avLst/>
          </a:prstGeom>
          <a:noFill/>
        </p:spPr>
        <p:txBody>
          <a:bodyPr wrap="square" lIns="72000" tIns="72000" rIns="72000" bIns="0" rtlCol="0">
            <a:spAutoFit/>
          </a:bodyPr>
          <a:lstStyle/>
          <a:p>
            <a:pPr indent="180975" eaLnBrk="0" hangingPunct="0"/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＜安全推進者</a:t>
            </a:r>
            <a:r>
              <a:rPr lang="ja-JP" altLang="en-US" sz="1600" b="1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を配置</a:t>
            </a:r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しましょう</a:t>
            </a:r>
            <a:r>
              <a:rPr lang="ja-JP" altLang="en-US" sz="1600" b="1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＞</a:t>
            </a:r>
            <a:endParaRPr lang="en-US" altLang="ja-JP" sz="1600" b="1" dirty="0" smtClean="0">
              <a:solidFill>
                <a:srgbClr val="3366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安全活動は、「誰かがしてくれる」では、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労働災害の防止に効果のある活動はできません。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そこ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で、「安全の担当者」＝「安全推進者」を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 eaLnBrk="0" hangingPunct="0"/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配置しましょう。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323162" y="8523161"/>
            <a:ext cx="8941934" cy="4104456"/>
          </a:xfrm>
          <a:prstGeom prst="roundRect">
            <a:avLst>
              <a:gd name="adj" fmla="val 2231"/>
            </a:avLst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28" tIns="43914" rIns="87828" bIns="43914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86129" y="7912968"/>
            <a:ext cx="9050975" cy="4138585"/>
          </a:xfrm>
          <a:prstGeom prst="rect">
            <a:avLst/>
          </a:prstGeom>
          <a:noFill/>
        </p:spPr>
        <p:txBody>
          <a:bodyPr wrap="square" lIns="72000" tIns="90000" rIns="72000" bIns="36000" rtlCol="0">
            <a:spAutoFit/>
          </a:bodyPr>
          <a:lstStyle/>
          <a:p>
            <a:pPr indent="85725"/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職場の安全活動については、厚生労働省ホームページをご覧いただくか、最寄りの都道府県労働局、労働基準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85725"/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監督署の方にお問い合わせ下さい。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74625"/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85725"/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＜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ホームページ＞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361950"/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安全・衛生に関する主な制度・施策紹介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/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361950"/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衛生関係のパンフレット一覧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/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85725"/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＜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パンフレット＞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361950"/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｢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労働者の安全と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衛生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の確保について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｣</a:t>
            </a:r>
          </a:p>
          <a:p>
            <a:pPr indent="180975">
              <a:lnSpc>
                <a:spcPts val="1200"/>
              </a:lnSpc>
            </a:pP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180975">
              <a:lnSpc>
                <a:spcPts val="1200"/>
              </a:lnSpc>
            </a:pP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361950">
              <a:lnSpc>
                <a:spcPts val="14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｢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安全な店舗づくりの進め方～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4S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活動で転倒・転落災害を防ぎましょう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～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｣</a:t>
            </a:r>
          </a:p>
          <a:p>
            <a:pPr>
              <a:lnSpc>
                <a:spcPts val="3000"/>
              </a:lnSpc>
            </a:pP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361950">
              <a:lnSpc>
                <a:spcPts val="14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｢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社会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福祉施設における労働災害防止のために～腰痛対策・４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活動・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KY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～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｣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361950">
              <a:lnSpc>
                <a:spcPts val="14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hlinkClick r:id="rId3"/>
              </a:rPr>
              <a:t>http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hlinkClick r:id="rId3"/>
              </a:rPr>
              <a:t>://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  <a:hlinkClick r:id="rId3"/>
              </a:rPr>
              <a:t>www.mhlw.go.jp/new-info/kobetu/roudou/gyousei/anzen/111202-1.html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361950">
              <a:lnSpc>
                <a:spcPts val="1400"/>
              </a:lnSpc>
            </a:pP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361950">
              <a:lnSpc>
                <a:spcPts val="600"/>
              </a:lnSpc>
            </a:pP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361950">
              <a:lnSpc>
                <a:spcPts val="600"/>
              </a:lnSpc>
            </a:pP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361950">
              <a:lnSpc>
                <a:spcPts val="14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｢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小売業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、社会福祉施設における危険の「見える化」ツール（危険の見える化関係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｣</a:t>
            </a:r>
          </a:p>
          <a:p>
            <a:pPr>
              <a:lnSpc>
                <a:spcPts val="1600"/>
              </a:lnSpc>
            </a:pPr>
            <a:endParaRPr lang="en-US" altLang="ja-JP" sz="12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8473008" y="9283201"/>
            <a:ext cx="633256" cy="293780"/>
          </a:xfrm>
          <a:prstGeom prst="roundRect">
            <a:avLst>
              <a:gd name="adj" fmla="val 38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358" tIns="78358" rIns="78358" bIns="49757" rtlCol="0" anchor="ctr"/>
          <a:lstStyle/>
          <a:p>
            <a:pPr algn="ctr"/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 </a:t>
            </a:r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索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816825" y="9283200"/>
            <a:ext cx="1656183" cy="29378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90000" rIns="36000" bIns="49757" rtlCol="0" anchor="ctr"/>
          <a:lstStyle/>
          <a:p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　パンフ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1" name="右矢印 50"/>
          <p:cNvSpPr/>
          <p:nvPr/>
        </p:nvSpPr>
        <p:spPr>
          <a:xfrm rot="13862174" flipV="1">
            <a:off x="8694405" y="9495024"/>
            <a:ext cx="401058" cy="254941"/>
          </a:xfrm>
          <a:prstGeom prst="rightArrow">
            <a:avLst>
              <a:gd name="adj1" fmla="val 26549"/>
              <a:gd name="adj2" fmla="val 9729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508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476" tIns="49737" rIns="99476" bIns="49737" anchor="ctr"/>
          <a:lstStyle/>
          <a:p>
            <a:pPr algn="ctr">
              <a:defRPr/>
            </a:pPr>
            <a:endParaRPr lang="ja-JP" altLang="en-US" sz="1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8473008" y="9819305"/>
            <a:ext cx="633256" cy="293780"/>
          </a:xfrm>
          <a:prstGeom prst="roundRect">
            <a:avLst>
              <a:gd name="adj" fmla="val 38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358" tIns="78358" rIns="78358" bIns="49757" rtlCol="0" anchor="ctr"/>
          <a:lstStyle/>
          <a:p>
            <a:pPr algn="ctr"/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 </a:t>
            </a:r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索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816825" y="9819306"/>
            <a:ext cx="1656183" cy="29378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90000" rIns="36000" bIns="49757" rtlCol="0" anchor="ctr"/>
          <a:lstStyle/>
          <a:p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安全と衛生の確保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4" name="右矢印 53"/>
          <p:cNvSpPr/>
          <p:nvPr/>
        </p:nvSpPr>
        <p:spPr>
          <a:xfrm rot="13862174" flipV="1">
            <a:off x="8679087" y="10031129"/>
            <a:ext cx="401058" cy="254941"/>
          </a:xfrm>
          <a:prstGeom prst="rightArrow">
            <a:avLst>
              <a:gd name="adj1" fmla="val 26549"/>
              <a:gd name="adj2" fmla="val 9729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508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476" tIns="49737" rIns="99476" bIns="49737" anchor="ctr"/>
          <a:lstStyle/>
          <a:p>
            <a:pPr algn="ctr">
              <a:defRPr/>
            </a:pPr>
            <a:endParaRPr lang="ja-JP" altLang="en-US" sz="1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8473008" y="11907537"/>
            <a:ext cx="633256" cy="293780"/>
          </a:xfrm>
          <a:prstGeom prst="roundRect">
            <a:avLst>
              <a:gd name="adj" fmla="val 38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358" tIns="78358" rIns="78358" bIns="49757" rtlCol="0" anchor="ctr"/>
          <a:lstStyle/>
          <a:p>
            <a:pPr algn="ctr"/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 </a:t>
            </a:r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索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6816825" y="11907537"/>
            <a:ext cx="1656183" cy="29378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90000" rIns="36000" bIns="49757" rtlCol="0" anchor="ctr"/>
          <a:lstStyle/>
          <a:p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</a:t>
            </a:r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衛生 見える化 小売業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7" name="右矢印 56"/>
          <p:cNvSpPr/>
          <p:nvPr/>
        </p:nvSpPr>
        <p:spPr>
          <a:xfrm rot="13862174" flipV="1">
            <a:off x="8699340" y="12119361"/>
            <a:ext cx="401058" cy="254941"/>
          </a:xfrm>
          <a:prstGeom prst="rightArrow">
            <a:avLst>
              <a:gd name="adj1" fmla="val 26549"/>
              <a:gd name="adj2" fmla="val 9729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508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476" tIns="49737" rIns="99476" bIns="49737" anchor="ctr"/>
          <a:lstStyle/>
          <a:p>
            <a:pPr algn="ctr">
              <a:defRPr/>
            </a:pPr>
            <a:endParaRPr lang="ja-JP" altLang="en-US" sz="1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8" name="角丸四角形 57"/>
          <p:cNvSpPr/>
          <p:nvPr/>
        </p:nvSpPr>
        <p:spPr>
          <a:xfrm>
            <a:off x="8473008" y="10323361"/>
            <a:ext cx="633256" cy="293780"/>
          </a:xfrm>
          <a:prstGeom prst="roundRect">
            <a:avLst>
              <a:gd name="adj" fmla="val 38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358" tIns="78358" rIns="78358" bIns="49757" rtlCol="0" anchor="ctr"/>
          <a:lstStyle/>
          <a:p>
            <a:pPr algn="ctr"/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 </a:t>
            </a:r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索</a:t>
            </a:r>
          </a:p>
        </p:txBody>
      </p:sp>
      <p:sp>
        <p:nvSpPr>
          <p:cNvPr id="59" name="正方形/長方形 58"/>
          <p:cNvSpPr/>
          <p:nvPr/>
        </p:nvSpPr>
        <p:spPr>
          <a:xfrm>
            <a:off x="6816825" y="10323361"/>
            <a:ext cx="1656183" cy="29378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90000" rIns="36000" bIns="49757" rtlCol="0" anchor="ctr"/>
          <a:lstStyle/>
          <a:p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　店舗</a:t>
            </a:r>
            <a:r>
              <a:rPr lang="en-US" altLang="zh-TW" sz="1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lang="en-US" altLang="ja-JP" sz="1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0" name="右矢印 59"/>
          <p:cNvSpPr/>
          <p:nvPr/>
        </p:nvSpPr>
        <p:spPr>
          <a:xfrm rot="13862174" flipV="1">
            <a:off x="8708816" y="10519687"/>
            <a:ext cx="362523" cy="235669"/>
          </a:xfrm>
          <a:prstGeom prst="rightArrow">
            <a:avLst>
              <a:gd name="adj1" fmla="val 26549"/>
              <a:gd name="adj2" fmla="val 9729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508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476" tIns="49737" rIns="99476" bIns="49737" anchor="ctr"/>
          <a:lstStyle/>
          <a:p>
            <a:pPr algn="ctr">
              <a:defRPr/>
            </a:pPr>
            <a:endParaRPr lang="ja-JP" altLang="en-US" sz="1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8473008" y="8811194"/>
            <a:ext cx="633256" cy="293779"/>
          </a:xfrm>
          <a:prstGeom prst="roundRect">
            <a:avLst>
              <a:gd name="adj" fmla="val 38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358" tIns="78358" rIns="78358" bIns="49757" rtlCol="0" anchor="ctr"/>
          <a:lstStyle/>
          <a:p>
            <a:pPr algn="ctr"/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 </a:t>
            </a:r>
            <a:r>
              <a:rPr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索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6816825" y="8811193"/>
            <a:ext cx="1656183" cy="29378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90000" rIns="36000" bIns="49757" rtlCol="0" anchor="ctr"/>
          <a:lstStyle/>
          <a:p>
            <a:r>
              <a:rPr lang="ja-JP" altLang="en-US" sz="1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安全・衛生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3" name="右矢印 62"/>
          <p:cNvSpPr/>
          <p:nvPr/>
        </p:nvSpPr>
        <p:spPr>
          <a:xfrm rot="13862174" flipV="1">
            <a:off x="8694405" y="9023018"/>
            <a:ext cx="401058" cy="254941"/>
          </a:xfrm>
          <a:prstGeom prst="rightArrow">
            <a:avLst>
              <a:gd name="adj1" fmla="val 26549"/>
              <a:gd name="adj2" fmla="val 9729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508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476" tIns="49737" rIns="99476" bIns="49737" anchor="ctr"/>
          <a:lstStyle/>
          <a:p>
            <a:pPr algn="ctr">
              <a:defRPr/>
            </a:pPr>
            <a:endParaRPr lang="ja-JP" altLang="en-US" sz="10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264096" y="2657800"/>
            <a:ext cx="9050975" cy="2086816"/>
          </a:xfrm>
          <a:prstGeom prst="rect">
            <a:avLst/>
          </a:prstGeom>
          <a:noFill/>
        </p:spPr>
        <p:txBody>
          <a:bodyPr wrap="square" lIns="72000" tIns="72000" rIns="72000" bIns="43914" rtlCol="0">
            <a:spAutoFit/>
          </a:bodyPr>
          <a:lstStyle/>
          <a:p>
            <a:r>
              <a:rPr lang="ja-JP" altLang="en-US" sz="1600" b="1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＜安全推進者を配置するときのポイント＞</a:t>
            </a:r>
          </a:p>
          <a:p>
            <a:pPr marL="173038" indent="-87313"/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73038" indent="-87313"/>
            <a:r>
              <a:rPr lang="ja-JP" altLang="en-US" sz="1600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◆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安全推進者は、事業場ごとに１人以上配置します。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73038" indent="93663"/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（一定区域内の複数の事業場に、１人の安全推進者を配置することもできます。）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73038" indent="93663"/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73038" indent="-87313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◆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安全推進者を配置したときは、名前を作業場に掲示して、周知します。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73038" indent="-87313"/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66700" indent="-180975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◆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事業主は、安全推進者が活動しやすいように、必要な権限を与えて、能力向上にも配意します。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80120" y="4871464"/>
            <a:ext cx="5544616" cy="2825480"/>
          </a:xfrm>
          <a:prstGeom prst="rect">
            <a:avLst/>
          </a:prstGeom>
          <a:noFill/>
        </p:spPr>
        <p:txBody>
          <a:bodyPr wrap="square" lIns="72000" tIns="72000" rIns="72000" bIns="43914" rtlCol="0">
            <a:spAutoFit/>
          </a:bodyPr>
          <a:lstStyle/>
          <a:p>
            <a:r>
              <a:rPr lang="ja-JP" altLang="en-US" sz="1600" b="1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＜</a:t>
            </a:r>
            <a:r>
              <a:rPr lang="ja-JP" altLang="en-US" sz="1600" b="1" dirty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</a:t>
            </a:r>
            <a:r>
              <a:rPr lang="ja-JP" altLang="en-US" sz="1600" b="1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推進者の活動内容＞</a:t>
            </a:r>
            <a:endParaRPr lang="ja-JP" altLang="en-US" sz="1600" b="1" dirty="0">
              <a:solidFill>
                <a:srgbClr val="3366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85725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①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職場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環境と作業方法の改善に関すること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42925" indent="-457200"/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例：職場内の整理整頓（４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活動）の推進、床の凹凸面の解消など職場内の危険箇所の改善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、刃物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や台車など道具の安全な使用に関するマニュアルの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整備  など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85725"/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indent="85725"/>
            <a:r>
              <a:rPr lang="ja-JP" altLang="en-US" sz="1600" dirty="0" smtClean="0">
                <a:solidFill>
                  <a:srgbClr val="3366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②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労働者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の安全意識の啓発と安全教育に関すること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42925" indent="-457200"/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例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：朝礼などの場を活用した労働災害防止の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意義の周知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・啓発、荷物の運搬などの作業での安全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な作業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手順についての教育・研修の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実施　など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3162" y="496144"/>
            <a:ext cx="9044566" cy="257369"/>
          </a:xfrm>
          <a:prstGeom prst="rect">
            <a:avLst/>
          </a:prstGeom>
          <a:noFill/>
        </p:spPr>
        <p:txBody>
          <a:bodyPr wrap="square" lIns="72000" tIns="72000" rIns="72000" bIns="0" rtlCol="0">
            <a:spAutoFit/>
          </a:bodyPr>
          <a:lstStyle/>
          <a:p>
            <a:pPr indent="180975" algn="r" eaLnBrk="0" hangingPunct="0"/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労働安全衛生法施行令第２条第３号に掲げる業種における安全推進者の配置等に係るガイドライン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雲形吹き出し 1"/>
          <p:cNvSpPr/>
          <p:nvPr/>
        </p:nvSpPr>
        <p:spPr>
          <a:xfrm>
            <a:off x="5304657" y="905660"/>
            <a:ext cx="3791026" cy="1623455"/>
          </a:xfrm>
          <a:prstGeom prst="cloudCallout">
            <a:avLst>
              <a:gd name="adj1" fmla="val -55070"/>
              <a:gd name="adj2" fmla="val 35481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安全活動を推進するためには旗振り役が必要です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70" y="4916052"/>
            <a:ext cx="2529677" cy="27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0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5497</TotalTime>
  <Words>1448</Words>
  <Application>Microsoft Office PowerPoint</Application>
  <PresentationFormat>A3 297x420 mm</PresentationFormat>
  <Paragraphs>186</Paragraphs>
  <Slides>4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5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厚生労働省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厚生労働省ネットワークシステム</dc:creator>
  <cp:lastModifiedBy>tsucione2</cp:lastModifiedBy>
  <cp:revision>375</cp:revision>
  <cp:lastPrinted>2014-08-12T08:37:45Z</cp:lastPrinted>
  <dcterms:created xsi:type="dcterms:W3CDTF">2014-07-07T12:24:18Z</dcterms:created>
  <dcterms:modified xsi:type="dcterms:W3CDTF">2014-08-12T08:37:59Z</dcterms:modified>
</cp:coreProperties>
</file>