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7380288" cy="10333038"/>
  <p:notesSz cx="6807200" cy="9939338"/>
  <p:defaultTextStyle>
    <a:defPPr>
      <a:defRPr lang="ja-JP"/>
    </a:defPPr>
    <a:lvl1pPr marL="0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3048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66094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49142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32190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15237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98284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81332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64378" algn="l" defTabSz="96609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A0FF"/>
    <a:srgbClr val="FFFFC5"/>
    <a:srgbClr val="FFFF99"/>
    <a:srgbClr val="FFFFCC"/>
    <a:srgbClr val="6699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18" autoAdjust="0"/>
    <p:restoredTop sz="94604" autoAdjust="0"/>
  </p:normalViewPr>
  <p:slideViewPr>
    <p:cSldViewPr>
      <p:cViewPr>
        <p:scale>
          <a:sx n="100" d="100"/>
          <a:sy n="100" d="100"/>
        </p:scale>
        <p:origin x="-1206" y="-72"/>
      </p:cViewPr>
      <p:guideLst>
        <p:guide orient="horz" pos="3255"/>
        <p:guide pos="2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8236B-ABC8-42D1-A7CF-89CBF3F9B599}" type="datetimeFigureOut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958B0-DE56-448D-A184-C3D1CC67E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6878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23727-9A60-4E26-812D-0D7ECAD3C1E1}" type="datetimeFigureOut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73275" y="746125"/>
            <a:ext cx="26606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07528-4B32-4DBD-B2D0-2B36DC8C6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1443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83048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66094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49142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32190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15237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98284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81332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64378" algn="l" defTabSz="96609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74863" y="747713"/>
            <a:ext cx="265747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53523" y="3209942"/>
            <a:ext cx="6273245" cy="221490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07043" y="5855389"/>
            <a:ext cx="5166202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2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5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82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76A-8019-4D23-82C8-FC819C5DA517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69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06ED-523D-48A3-A1E9-A4CB22986135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86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50710" y="413802"/>
            <a:ext cx="1660565" cy="881656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9014" y="413802"/>
            <a:ext cx="4858690" cy="881656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748D9-F863-4D83-A8AC-E8F92127B413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61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741E-5F1D-48EA-BA12-BBA5E2FFA863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8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2992" y="6639934"/>
            <a:ext cx="6273245" cy="205225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2992" y="4379584"/>
            <a:ext cx="6273245" cy="226035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04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0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1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21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52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82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4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B49-D76D-4592-85B8-A25D9822BE31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94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9014" y="2411045"/>
            <a:ext cx="3259627" cy="68193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51648" y="2411045"/>
            <a:ext cx="3259627" cy="68193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63BCE-8BE4-4EAB-A6F8-D5F1117BFCBC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88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9016" y="2312975"/>
            <a:ext cx="3260909" cy="96393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048" indent="0">
              <a:buNone/>
              <a:defRPr sz="2100" b="1"/>
            </a:lvl2pPr>
            <a:lvl3pPr marL="966094" indent="0">
              <a:buNone/>
              <a:defRPr sz="1900" b="1"/>
            </a:lvl3pPr>
            <a:lvl4pPr marL="1449142" indent="0">
              <a:buNone/>
              <a:defRPr sz="1700" b="1"/>
            </a:lvl4pPr>
            <a:lvl5pPr marL="1932190" indent="0">
              <a:buNone/>
              <a:defRPr sz="1700" b="1"/>
            </a:lvl5pPr>
            <a:lvl6pPr marL="2415237" indent="0">
              <a:buNone/>
              <a:defRPr sz="1700" b="1"/>
            </a:lvl6pPr>
            <a:lvl7pPr marL="2898284" indent="0">
              <a:buNone/>
              <a:defRPr sz="1700" b="1"/>
            </a:lvl7pPr>
            <a:lvl8pPr marL="3381332" indent="0">
              <a:buNone/>
              <a:defRPr sz="1700" b="1"/>
            </a:lvl8pPr>
            <a:lvl9pPr marL="386437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9016" y="3276913"/>
            <a:ext cx="3260909" cy="595345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749085" y="2312975"/>
            <a:ext cx="3262190" cy="96393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048" indent="0">
              <a:buNone/>
              <a:defRPr sz="2100" b="1"/>
            </a:lvl2pPr>
            <a:lvl3pPr marL="966094" indent="0">
              <a:buNone/>
              <a:defRPr sz="1900" b="1"/>
            </a:lvl3pPr>
            <a:lvl4pPr marL="1449142" indent="0">
              <a:buNone/>
              <a:defRPr sz="1700" b="1"/>
            </a:lvl4pPr>
            <a:lvl5pPr marL="1932190" indent="0">
              <a:buNone/>
              <a:defRPr sz="1700" b="1"/>
            </a:lvl5pPr>
            <a:lvl6pPr marL="2415237" indent="0">
              <a:buNone/>
              <a:defRPr sz="1700" b="1"/>
            </a:lvl6pPr>
            <a:lvl7pPr marL="2898284" indent="0">
              <a:buNone/>
              <a:defRPr sz="1700" b="1"/>
            </a:lvl7pPr>
            <a:lvl8pPr marL="3381332" indent="0">
              <a:buNone/>
              <a:defRPr sz="1700" b="1"/>
            </a:lvl8pPr>
            <a:lvl9pPr marL="386437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749085" y="3276913"/>
            <a:ext cx="3262190" cy="595345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C50-7B9D-4F0B-8BCF-2FE1FEEC906A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71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7E3E-E4F9-4469-94EF-2F9B8246848C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70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977-13C1-489A-8836-C27FCD0E4AD4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00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016" y="411409"/>
            <a:ext cx="2428064" cy="175087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85489" y="411409"/>
            <a:ext cx="4125787" cy="8818962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9016" y="2162285"/>
            <a:ext cx="2428064" cy="7068086"/>
          </a:xfrm>
        </p:spPr>
        <p:txBody>
          <a:bodyPr/>
          <a:lstStyle>
            <a:lvl1pPr marL="0" indent="0">
              <a:buNone/>
              <a:defRPr sz="1500"/>
            </a:lvl1pPr>
            <a:lvl2pPr marL="483048" indent="0">
              <a:buNone/>
              <a:defRPr sz="1300"/>
            </a:lvl2pPr>
            <a:lvl3pPr marL="966094" indent="0">
              <a:buNone/>
              <a:defRPr sz="1100"/>
            </a:lvl3pPr>
            <a:lvl4pPr marL="1449142" indent="0">
              <a:buNone/>
              <a:defRPr sz="1000"/>
            </a:lvl4pPr>
            <a:lvl5pPr marL="1932190" indent="0">
              <a:buNone/>
              <a:defRPr sz="1000"/>
            </a:lvl5pPr>
            <a:lvl6pPr marL="2415237" indent="0">
              <a:buNone/>
              <a:defRPr sz="1000"/>
            </a:lvl6pPr>
            <a:lvl7pPr marL="2898284" indent="0">
              <a:buNone/>
              <a:defRPr sz="1000"/>
            </a:lvl7pPr>
            <a:lvl8pPr marL="3381332" indent="0">
              <a:buNone/>
              <a:defRPr sz="1000"/>
            </a:lvl8pPr>
            <a:lvl9pPr marL="3864378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8BED-5786-4ECC-AB03-364572EC8D1D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32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6589" y="7233129"/>
            <a:ext cx="4428173" cy="85391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46589" y="923277"/>
            <a:ext cx="4428173" cy="6199823"/>
          </a:xfrm>
        </p:spPr>
        <p:txBody>
          <a:bodyPr/>
          <a:lstStyle>
            <a:lvl1pPr marL="0" indent="0">
              <a:buNone/>
              <a:defRPr sz="3400"/>
            </a:lvl1pPr>
            <a:lvl2pPr marL="483048" indent="0">
              <a:buNone/>
              <a:defRPr sz="3000"/>
            </a:lvl2pPr>
            <a:lvl3pPr marL="966094" indent="0">
              <a:buNone/>
              <a:defRPr sz="2500"/>
            </a:lvl3pPr>
            <a:lvl4pPr marL="1449142" indent="0">
              <a:buNone/>
              <a:defRPr sz="2100"/>
            </a:lvl4pPr>
            <a:lvl5pPr marL="1932190" indent="0">
              <a:buNone/>
              <a:defRPr sz="2100"/>
            </a:lvl5pPr>
            <a:lvl6pPr marL="2415237" indent="0">
              <a:buNone/>
              <a:defRPr sz="2100"/>
            </a:lvl6pPr>
            <a:lvl7pPr marL="2898284" indent="0">
              <a:buNone/>
              <a:defRPr sz="2100"/>
            </a:lvl7pPr>
            <a:lvl8pPr marL="3381332" indent="0">
              <a:buNone/>
              <a:defRPr sz="2100"/>
            </a:lvl8pPr>
            <a:lvl9pPr marL="3864378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46589" y="8087040"/>
            <a:ext cx="4428173" cy="1212696"/>
          </a:xfrm>
        </p:spPr>
        <p:txBody>
          <a:bodyPr/>
          <a:lstStyle>
            <a:lvl1pPr marL="0" indent="0">
              <a:buNone/>
              <a:defRPr sz="1500"/>
            </a:lvl1pPr>
            <a:lvl2pPr marL="483048" indent="0">
              <a:buNone/>
              <a:defRPr sz="1300"/>
            </a:lvl2pPr>
            <a:lvl3pPr marL="966094" indent="0">
              <a:buNone/>
              <a:defRPr sz="1100"/>
            </a:lvl3pPr>
            <a:lvl4pPr marL="1449142" indent="0">
              <a:buNone/>
              <a:defRPr sz="1000"/>
            </a:lvl4pPr>
            <a:lvl5pPr marL="1932190" indent="0">
              <a:buNone/>
              <a:defRPr sz="1000"/>
            </a:lvl5pPr>
            <a:lvl6pPr marL="2415237" indent="0">
              <a:buNone/>
              <a:defRPr sz="1000"/>
            </a:lvl6pPr>
            <a:lvl7pPr marL="2898284" indent="0">
              <a:buNone/>
              <a:defRPr sz="1000"/>
            </a:lvl7pPr>
            <a:lvl8pPr marL="3381332" indent="0">
              <a:buNone/>
              <a:defRPr sz="1000"/>
            </a:lvl8pPr>
            <a:lvl9pPr marL="3864378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B1D0-9E9A-43AF-8329-5726353B9EB5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07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9016" y="413801"/>
            <a:ext cx="6642259" cy="1722173"/>
          </a:xfrm>
          <a:prstGeom prst="rect">
            <a:avLst/>
          </a:prstGeom>
        </p:spPr>
        <p:txBody>
          <a:bodyPr vert="horz" lIns="96610" tIns="48305" rIns="96610" bIns="48305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9016" y="2411045"/>
            <a:ext cx="6642259" cy="6819327"/>
          </a:xfrm>
          <a:prstGeom prst="rect">
            <a:avLst/>
          </a:prstGeom>
        </p:spPr>
        <p:txBody>
          <a:bodyPr vert="horz" lIns="96610" tIns="48305" rIns="96610" bIns="48305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9016" y="9577198"/>
            <a:ext cx="1722067" cy="550138"/>
          </a:xfrm>
          <a:prstGeom prst="rect">
            <a:avLst/>
          </a:prstGeom>
        </p:spPr>
        <p:txBody>
          <a:bodyPr vert="horz" lIns="96610" tIns="48305" rIns="96610" bIns="4830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1C315-7D7F-4AEE-AD7E-204B1FB14D82}" type="datetime1">
              <a:rPr kumimoji="1" lang="ja-JP" altLang="en-US" smtClean="0"/>
              <a:t>2014/9/5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21600" y="9577198"/>
            <a:ext cx="2337091" cy="550138"/>
          </a:xfrm>
          <a:prstGeom prst="rect">
            <a:avLst/>
          </a:prstGeom>
        </p:spPr>
        <p:txBody>
          <a:bodyPr vert="horz" lIns="96610" tIns="48305" rIns="96610" bIns="4830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289208" y="9577198"/>
            <a:ext cx="1722067" cy="550138"/>
          </a:xfrm>
          <a:prstGeom prst="rect">
            <a:avLst/>
          </a:prstGeom>
        </p:spPr>
        <p:txBody>
          <a:bodyPr vert="horz" lIns="96610" tIns="48305" rIns="96610" bIns="4830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90038-2B3F-4636-AF09-91A350810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14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6609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286" indent="-362286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4952" indent="-301904" algn="l" defTabSz="96609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7618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0666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3714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6760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9808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2855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5902" indent="-241524" algn="l" defTabSz="96609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048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094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142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2190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5237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8284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1332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4378" algn="l" defTabSz="96609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gi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692" y="5523919"/>
            <a:ext cx="3085871" cy="4011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正方形/長方形 41"/>
          <p:cNvSpPr/>
          <p:nvPr/>
        </p:nvSpPr>
        <p:spPr>
          <a:xfrm>
            <a:off x="-321043" y="4461118"/>
            <a:ext cx="2774028" cy="473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◆労働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災害発生状況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4804" y="3526556"/>
            <a:ext cx="7127896" cy="959328"/>
          </a:xfrm>
          <a:prstGeom prst="rect">
            <a:avLst/>
          </a:prstGeom>
          <a:ln>
            <a:noFill/>
          </a:ln>
        </p:spPr>
        <p:txBody>
          <a:bodyPr wrap="square" lIns="96610" tIns="48305" rIns="96610" bIns="48305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労働災害増加の背景には、技能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労働者や現場管理者の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不足などがあるのではと懸念されています。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こうした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観点も踏まえ、現在実施している労働災害防止措置が十分か点検し、個々の労働災害防止措置の徹底に加えて、職長や作業者に対する安全衛生教育を実施してください。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94" y="5527161"/>
            <a:ext cx="3085871" cy="4011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正方形/長方形 2"/>
          <p:cNvSpPr/>
          <p:nvPr/>
        </p:nvSpPr>
        <p:spPr bwMode="white">
          <a:xfrm>
            <a:off x="4086692" y="8841298"/>
            <a:ext cx="368799" cy="298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42272" y="6585519"/>
            <a:ext cx="605476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/>
              <a:t>6,700</a:t>
            </a:r>
            <a:endParaRPr kumimoji="1" lang="ja-JP" altLang="en-US" sz="1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62352" y="6646947"/>
            <a:ext cx="605476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/>
              <a:t>6,653</a:t>
            </a:r>
            <a:endParaRPr kumimoji="1" lang="ja-JP" altLang="en-US" sz="14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88176" y="5777122"/>
            <a:ext cx="469221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/>
              <a:t>158</a:t>
            </a:r>
            <a:endParaRPr kumimoji="1" lang="ja-JP" altLang="en-US" sz="1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745928" y="6446000"/>
            <a:ext cx="469221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/>
              <a:t>124</a:t>
            </a:r>
            <a:endParaRPr kumimoji="1" lang="ja-JP" altLang="en-US" sz="1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817936" y="7698612"/>
            <a:ext cx="28647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/>
              <a:t>8</a:t>
            </a:r>
            <a:endParaRPr lang="ja-JP" altLang="en-US" sz="14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624538" y="7234691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/>
              <a:t>24</a:t>
            </a:r>
            <a:endParaRPr kumimoji="1" lang="ja-JP" altLang="en-US" sz="14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624538" y="8356912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>
                <a:solidFill>
                  <a:schemeClr val="bg1"/>
                </a:solidFill>
              </a:rPr>
              <a:t>78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775550" y="8384771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>
                <a:solidFill>
                  <a:schemeClr val="bg1"/>
                </a:solidFill>
              </a:rPr>
              <a:t>61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49103" y="9521827"/>
            <a:ext cx="197986" cy="141677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 algn="ctr"/>
            <a:endParaRPr lang="ja-JP" altLang="en-US" sz="1300" dirty="0"/>
          </a:p>
        </p:txBody>
      </p:sp>
      <p:sp>
        <p:nvSpPr>
          <p:cNvPr id="41" name="正方形/長方形 40"/>
          <p:cNvSpPr/>
          <p:nvPr/>
        </p:nvSpPr>
        <p:spPr>
          <a:xfrm>
            <a:off x="1266814" y="9526582"/>
            <a:ext cx="197986" cy="141677"/>
          </a:xfrm>
          <a:prstGeom prst="rect">
            <a:avLst/>
          </a:prstGeom>
          <a:pattFill prst="pct40">
            <a:fgClr>
              <a:srgbClr val="92D050"/>
            </a:fgClr>
            <a:bgClr>
              <a:schemeClr val="bg1"/>
            </a:bgClr>
          </a:patt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 algn="ctr"/>
            <a:endParaRPr lang="ja-JP" altLang="en-US" sz="1300" dirty="0"/>
          </a:p>
        </p:txBody>
      </p:sp>
      <p:sp>
        <p:nvSpPr>
          <p:cNvPr id="43" name="正方形/長方形 42"/>
          <p:cNvSpPr/>
          <p:nvPr/>
        </p:nvSpPr>
        <p:spPr>
          <a:xfrm>
            <a:off x="260166" y="9526582"/>
            <a:ext cx="197986" cy="141677"/>
          </a:xfrm>
          <a:prstGeom prst="rect">
            <a:avLst/>
          </a:prstGeom>
          <a:solidFill>
            <a:srgbClr val="71A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 algn="ctr"/>
            <a:endParaRPr lang="ja-JP" altLang="en-US" sz="13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975510" y="9462908"/>
            <a:ext cx="607079" cy="266831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100" dirty="0"/>
              <a:t>その他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05989" y="9467663"/>
            <a:ext cx="829896" cy="266831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100" dirty="0"/>
              <a:t>墜落・転落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412270" y="9467663"/>
            <a:ext cx="1447053" cy="266831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100" dirty="0"/>
              <a:t>はさまれ・巻き込まれ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25517" y="86999"/>
            <a:ext cx="7129259" cy="32793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 algn="ctr"/>
            <a:endParaRPr lang="en-US" altLang="ja-JP" sz="3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30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3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3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34337" y="889307"/>
            <a:ext cx="731891" cy="604804"/>
            <a:chOff x="-1578251" y="28405"/>
            <a:chExt cx="986014" cy="814801"/>
          </a:xfrm>
        </p:grpSpPr>
        <p:sp>
          <p:nvSpPr>
            <p:cNvPr id="5" name="二等辺三角形 4"/>
            <p:cNvSpPr/>
            <p:nvPr/>
          </p:nvSpPr>
          <p:spPr>
            <a:xfrm>
              <a:off x="-1578251" y="28405"/>
              <a:ext cx="986014" cy="814801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-1119153" y="285810"/>
              <a:ext cx="72008" cy="311903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-1119153" y="691569"/>
              <a:ext cx="72008" cy="948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0" name="テキスト ボックス 49"/>
          <p:cNvSpPr txBox="1"/>
          <p:nvPr/>
        </p:nvSpPr>
        <p:spPr>
          <a:xfrm>
            <a:off x="449833" y="5368296"/>
            <a:ext cx="502883" cy="282219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200" dirty="0" smtClean="0"/>
              <a:t>（人）</a:t>
            </a:r>
            <a:endParaRPr kumimoji="1" lang="ja-JP" altLang="en-US" sz="1200" dirty="0"/>
          </a:p>
        </p:txBody>
      </p:sp>
      <p:sp>
        <p:nvSpPr>
          <p:cNvPr id="56" name="正方形/長方形 55"/>
          <p:cNvSpPr/>
          <p:nvPr/>
        </p:nvSpPr>
        <p:spPr>
          <a:xfrm>
            <a:off x="209535" y="4855871"/>
            <a:ext cx="3240000" cy="4733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anchor="t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死亡災害</a:t>
            </a:r>
            <a:endParaRPr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014123" y="4863042"/>
            <a:ext cx="3240000" cy="4733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anchor="t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休業４日以上の死傷災害</a:t>
            </a:r>
            <a:endParaRPr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96619" y="1723951"/>
            <a:ext cx="6787051" cy="142634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10" tIns="48305" rIns="96610" bIns="48305" rtlCol="0" anchor="ctr"/>
          <a:lstStyle/>
          <a:p>
            <a:pPr>
              <a:lnSpc>
                <a:spcPts val="3000"/>
              </a:lnSpc>
            </a:pPr>
            <a:r>
              <a:rPr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墜落・転落や、はさまれ・巻き込まれによる</a:t>
            </a:r>
            <a:endParaRPr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労働災害が増えています。点検・対策の徹底・</a:t>
            </a:r>
            <a:endParaRPr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安全衛生教育に取り組んでください。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 bwMode="ltGray">
          <a:xfrm>
            <a:off x="204263" y="279573"/>
            <a:ext cx="7105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建設業の労働災害が増加中！</a:t>
            </a:r>
            <a:endParaRPr kumimoji="1" lang="ja-JP" altLang="en-US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496795" y="5377559"/>
            <a:ext cx="502883" cy="282219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200" dirty="0" smtClean="0"/>
              <a:t>（人）</a:t>
            </a:r>
            <a:endParaRPr kumimoji="1" lang="ja-JP" altLang="en-US" sz="1200" dirty="0"/>
          </a:p>
        </p:txBody>
      </p:sp>
      <p:sp>
        <p:nvSpPr>
          <p:cNvPr id="23" name="角丸四角形吹き出し 22"/>
          <p:cNvSpPr/>
          <p:nvPr/>
        </p:nvSpPr>
        <p:spPr>
          <a:xfrm>
            <a:off x="2869590" y="6605669"/>
            <a:ext cx="972723" cy="667156"/>
          </a:xfrm>
          <a:prstGeom prst="wedgeRoundRectCallout">
            <a:avLst>
              <a:gd name="adj1" fmla="val -60270"/>
              <a:gd name="adj2" fmla="val 50962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建設機械</a:t>
            </a:r>
            <a:r>
              <a:rPr lang="ja-JP" altLang="en-US" sz="1200" dirty="0" smtClean="0">
                <a:solidFill>
                  <a:schemeClr val="tx1"/>
                </a:solidFill>
              </a:rPr>
              <a:t>に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はさまれる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災害が</a:t>
            </a:r>
            <a:r>
              <a:rPr lang="ja-JP" altLang="en-US" sz="1200" dirty="0" smtClean="0">
                <a:solidFill>
                  <a:schemeClr val="tx1"/>
                </a:solidFill>
              </a:rPr>
              <a:t>増加</a:t>
            </a:r>
            <a:endParaRPr kumimoji="1" lang="ja-JP" altLang="en-US" sz="1200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2874762" y="7698612"/>
            <a:ext cx="967551" cy="667156"/>
          </a:xfrm>
          <a:prstGeom prst="wedgeRoundRectCallout">
            <a:avLst>
              <a:gd name="adj1" fmla="val -60270"/>
              <a:gd name="adj2" fmla="val 50962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屋根、足場からの墜落災害が増加</a:t>
            </a:r>
          </a:p>
        </p:txBody>
      </p:sp>
      <p:sp>
        <p:nvSpPr>
          <p:cNvPr id="62" name="角丸四角形吹き出し 61"/>
          <p:cNvSpPr/>
          <p:nvPr/>
        </p:nvSpPr>
        <p:spPr>
          <a:xfrm>
            <a:off x="5610576" y="6460083"/>
            <a:ext cx="1530853" cy="1408727"/>
          </a:xfrm>
          <a:custGeom>
            <a:avLst/>
            <a:gdLst>
              <a:gd name="connsiteX0" fmla="*/ 0 w 1656184"/>
              <a:gd name="connsiteY0" fmla="*/ 111195 h 667156"/>
              <a:gd name="connsiteX1" fmla="*/ 111195 w 1656184"/>
              <a:gd name="connsiteY1" fmla="*/ 0 h 667156"/>
              <a:gd name="connsiteX2" fmla="*/ 966107 w 1656184"/>
              <a:gd name="connsiteY2" fmla="*/ 0 h 667156"/>
              <a:gd name="connsiteX3" fmla="*/ 1162260 w 1656184"/>
              <a:gd name="connsiteY3" fmla="*/ -741571 h 667156"/>
              <a:gd name="connsiteX4" fmla="*/ 1380153 w 1656184"/>
              <a:gd name="connsiteY4" fmla="*/ 0 h 667156"/>
              <a:gd name="connsiteX5" fmla="*/ 1544989 w 1656184"/>
              <a:gd name="connsiteY5" fmla="*/ 0 h 667156"/>
              <a:gd name="connsiteX6" fmla="*/ 1656184 w 1656184"/>
              <a:gd name="connsiteY6" fmla="*/ 111195 h 667156"/>
              <a:gd name="connsiteX7" fmla="*/ 1656184 w 1656184"/>
              <a:gd name="connsiteY7" fmla="*/ 111193 h 667156"/>
              <a:gd name="connsiteX8" fmla="*/ 1656184 w 1656184"/>
              <a:gd name="connsiteY8" fmla="*/ 111193 h 667156"/>
              <a:gd name="connsiteX9" fmla="*/ 1656184 w 1656184"/>
              <a:gd name="connsiteY9" fmla="*/ 277982 h 667156"/>
              <a:gd name="connsiteX10" fmla="*/ 1656184 w 1656184"/>
              <a:gd name="connsiteY10" fmla="*/ 555961 h 667156"/>
              <a:gd name="connsiteX11" fmla="*/ 1544989 w 1656184"/>
              <a:gd name="connsiteY11" fmla="*/ 667156 h 667156"/>
              <a:gd name="connsiteX12" fmla="*/ 1380153 w 1656184"/>
              <a:gd name="connsiteY12" fmla="*/ 667156 h 667156"/>
              <a:gd name="connsiteX13" fmla="*/ 966107 w 1656184"/>
              <a:gd name="connsiteY13" fmla="*/ 667156 h 667156"/>
              <a:gd name="connsiteX14" fmla="*/ 966107 w 1656184"/>
              <a:gd name="connsiteY14" fmla="*/ 667156 h 667156"/>
              <a:gd name="connsiteX15" fmla="*/ 111195 w 1656184"/>
              <a:gd name="connsiteY15" fmla="*/ 667156 h 667156"/>
              <a:gd name="connsiteX16" fmla="*/ 0 w 1656184"/>
              <a:gd name="connsiteY16" fmla="*/ 555961 h 667156"/>
              <a:gd name="connsiteX17" fmla="*/ 0 w 1656184"/>
              <a:gd name="connsiteY17" fmla="*/ 277982 h 667156"/>
              <a:gd name="connsiteX18" fmla="*/ 0 w 1656184"/>
              <a:gd name="connsiteY18" fmla="*/ 111193 h 667156"/>
              <a:gd name="connsiteX19" fmla="*/ 0 w 1656184"/>
              <a:gd name="connsiteY19" fmla="*/ 111193 h 667156"/>
              <a:gd name="connsiteX20" fmla="*/ 0 w 1656184"/>
              <a:gd name="connsiteY20" fmla="*/ 111195 h 667156"/>
              <a:gd name="connsiteX0" fmla="*/ 0 w 1656184"/>
              <a:gd name="connsiteY0" fmla="*/ 852766 h 1408727"/>
              <a:gd name="connsiteX1" fmla="*/ 111195 w 1656184"/>
              <a:gd name="connsiteY1" fmla="*/ 741571 h 1408727"/>
              <a:gd name="connsiteX2" fmla="*/ 966107 w 1656184"/>
              <a:gd name="connsiteY2" fmla="*/ 741571 h 1408727"/>
              <a:gd name="connsiteX3" fmla="*/ 1162260 w 1656184"/>
              <a:gd name="connsiteY3" fmla="*/ 0 h 1408727"/>
              <a:gd name="connsiteX4" fmla="*/ 1199178 w 1656184"/>
              <a:gd name="connsiteY4" fmla="*/ 741571 h 1408727"/>
              <a:gd name="connsiteX5" fmla="*/ 1544989 w 1656184"/>
              <a:gd name="connsiteY5" fmla="*/ 741571 h 1408727"/>
              <a:gd name="connsiteX6" fmla="*/ 1656184 w 1656184"/>
              <a:gd name="connsiteY6" fmla="*/ 852766 h 1408727"/>
              <a:gd name="connsiteX7" fmla="*/ 1656184 w 1656184"/>
              <a:gd name="connsiteY7" fmla="*/ 852764 h 1408727"/>
              <a:gd name="connsiteX8" fmla="*/ 1656184 w 1656184"/>
              <a:gd name="connsiteY8" fmla="*/ 852764 h 1408727"/>
              <a:gd name="connsiteX9" fmla="*/ 1656184 w 1656184"/>
              <a:gd name="connsiteY9" fmla="*/ 1019553 h 1408727"/>
              <a:gd name="connsiteX10" fmla="*/ 1656184 w 1656184"/>
              <a:gd name="connsiteY10" fmla="*/ 1297532 h 1408727"/>
              <a:gd name="connsiteX11" fmla="*/ 1544989 w 1656184"/>
              <a:gd name="connsiteY11" fmla="*/ 1408727 h 1408727"/>
              <a:gd name="connsiteX12" fmla="*/ 1380153 w 1656184"/>
              <a:gd name="connsiteY12" fmla="*/ 1408727 h 1408727"/>
              <a:gd name="connsiteX13" fmla="*/ 966107 w 1656184"/>
              <a:gd name="connsiteY13" fmla="*/ 1408727 h 1408727"/>
              <a:gd name="connsiteX14" fmla="*/ 966107 w 1656184"/>
              <a:gd name="connsiteY14" fmla="*/ 1408727 h 1408727"/>
              <a:gd name="connsiteX15" fmla="*/ 111195 w 1656184"/>
              <a:gd name="connsiteY15" fmla="*/ 1408727 h 1408727"/>
              <a:gd name="connsiteX16" fmla="*/ 0 w 1656184"/>
              <a:gd name="connsiteY16" fmla="*/ 1297532 h 1408727"/>
              <a:gd name="connsiteX17" fmla="*/ 0 w 1656184"/>
              <a:gd name="connsiteY17" fmla="*/ 1019553 h 1408727"/>
              <a:gd name="connsiteX18" fmla="*/ 0 w 1656184"/>
              <a:gd name="connsiteY18" fmla="*/ 852764 h 1408727"/>
              <a:gd name="connsiteX19" fmla="*/ 0 w 1656184"/>
              <a:gd name="connsiteY19" fmla="*/ 852764 h 1408727"/>
              <a:gd name="connsiteX20" fmla="*/ 0 w 1656184"/>
              <a:gd name="connsiteY20" fmla="*/ 852766 h 1408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56184" h="1408727">
                <a:moveTo>
                  <a:pt x="0" y="852766"/>
                </a:moveTo>
                <a:cubicBezTo>
                  <a:pt x="0" y="791355"/>
                  <a:pt x="49784" y="741571"/>
                  <a:pt x="111195" y="741571"/>
                </a:cubicBezTo>
                <a:lnTo>
                  <a:pt x="966107" y="741571"/>
                </a:lnTo>
                <a:lnTo>
                  <a:pt x="1162260" y="0"/>
                </a:lnTo>
                <a:lnTo>
                  <a:pt x="1199178" y="741571"/>
                </a:lnTo>
                <a:lnTo>
                  <a:pt x="1544989" y="741571"/>
                </a:lnTo>
                <a:cubicBezTo>
                  <a:pt x="1606400" y="741571"/>
                  <a:pt x="1656184" y="791355"/>
                  <a:pt x="1656184" y="852766"/>
                </a:cubicBezTo>
                <a:lnTo>
                  <a:pt x="1656184" y="852764"/>
                </a:lnTo>
                <a:lnTo>
                  <a:pt x="1656184" y="852764"/>
                </a:lnTo>
                <a:lnTo>
                  <a:pt x="1656184" y="1019553"/>
                </a:lnTo>
                <a:lnTo>
                  <a:pt x="1656184" y="1297532"/>
                </a:lnTo>
                <a:cubicBezTo>
                  <a:pt x="1656184" y="1358943"/>
                  <a:pt x="1606400" y="1408727"/>
                  <a:pt x="1544989" y="1408727"/>
                </a:cubicBezTo>
                <a:lnTo>
                  <a:pt x="1380153" y="1408727"/>
                </a:lnTo>
                <a:lnTo>
                  <a:pt x="966107" y="1408727"/>
                </a:lnTo>
                <a:lnTo>
                  <a:pt x="966107" y="1408727"/>
                </a:lnTo>
                <a:lnTo>
                  <a:pt x="111195" y="1408727"/>
                </a:lnTo>
                <a:cubicBezTo>
                  <a:pt x="49784" y="1408727"/>
                  <a:pt x="0" y="1358943"/>
                  <a:pt x="0" y="1297532"/>
                </a:cubicBezTo>
                <a:lnTo>
                  <a:pt x="0" y="1019553"/>
                </a:lnTo>
                <a:lnTo>
                  <a:pt x="0" y="852764"/>
                </a:lnTo>
                <a:lnTo>
                  <a:pt x="0" y="852764"/>
                </a:lnTo>
                <a:lnTo>
                  <a:pt x="0" y="852766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墜落・転落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はさまれ・巻き込まれ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による災害が増加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 bwMode="ltGray">
          <a:xfrm>
            <a:off x="1057148" y="892954"/>
            <a:ext cx="6024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ＳＴＯＰ 労働</a:t>
            </a:r>
            <a:r>
              <a:rPr lang="ja-JP" altLang="en-US" sz="48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災害</a:t>
            </a:r>
          </a:p>
        </p:txBody>
      </p:sp>
      <p:grpSp>
        <p:nvGrpSpPr>
          <p:cNvPr id="64" name="グループ化 63"/>
          <p:cNvGrpSpPr/>
          <p:nvPr/>
        </p:nvGrpSpPr>
        <p:grpSpPr>
          <a:xfrm>
            <a:off x="116112" y="9850799"/>
            <a:ext cx="6858000" cy="413774"/>
            <a:chOff x="116112" y="9357835"/>
            <a:chExt cx="6858000" cy="413774"/>
          </a:xfrm>
        </p:grpSpPr>
        <p:sp>
          <p:nvSpPr>
            <p:cNvPr id="65" name="テキスト ボックス 64"/>
            <p:cNvSpPr txBox="1"/>
            <p:nvPr/>
          </p:nvSpPr>
          <p:spPr>
            <a:xfrm>
              <a:off x="116112" y="9402277"/>
              <a:ext cx="685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/>
                <a:t>　　　　</a:t>
              </a:r>
              <a:r>
                <a:rPr kumimoji="1" lang="ja-JP" altLang="en-US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厚生労働省・都道府県労働局・労働基準監督署</a:t>
              </a:r>
              <a:endPara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567" y="9357835"/>
              <a:ext cx="383307" cy="383307"/>
            </a:xfrm>
            <a:prstGeom prst="rect">
              <a:avLst/>
            </a:prstGeom>
          </p:spPr>
        </p:pic>
      </p:grpSp>
      <p:sp>
        <p:nvSpPr>
          <p:cNvPr id="51" name="テキスト ボックス 50"/>
          <p:cNvSpPr txBox="1"/>
          <p:nvPr/>
        </p:nvSpPr>
        <p:spPr>
          <a:xfrm>
            <a:off x="927793" y="8312426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400" dirty="0" smtClean="0">
                <a:solidFill>
                  <a:schemeClr val="bg1"/>
                </a:solidFill>
              </a:rPr>
              <a:t>71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36031" y="7456488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/>
              <a:t>13</a:t>
            </a:r>
            <a:endParaRPr lang="ja-JP" altLang="en-US" sz="14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936031" y="6653947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 smtClean="0"/>
              <a:t>74</a:t>
            </a:r>
            <a:endParaRPr lang="ja-JP" altLang="en-US" sz="14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785613" y="7105391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 smtClean="0"/>
              <a:t>55</a:t>
            </a:r>
            <a:endParaRPr lang="ja-JP" altLang="en-US" sz="14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624538" y="6395418"/>
            <a:ext cx="377849" cy="31299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en-US" altLang="ja-JP" sz="1400" dirty="0" smtClean="0"/>
              <a:t>57</a:t>
            </a:r>
            <a:endParaRPr lang="ja-JP" altLang="en-US" sz="1400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4613042" y="8684377"/>
            <a:ext cx="301238" cy="230507"/>
            <a:chOff x="4613042" y="8684377"/>
            <a:chExt cx="301238" cy="230507"/>
          </a:xfrm>
        </p:grpSpPr>
        <p:sp>
          <p:nvSpPr>
            <p:cNvPr id="75" name="正方形/長方形 74"/>
            <p:cNvSpPr/>
            <p:nvPr/>
          </p:nvSpPr>
          <p:spPr bwMode="white">
            <a:xfrm>
              <a:off x="4716707" y="8754243"/>
              <a:ext cx="36000" cy="4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6610" tIns="48305" rIns="96610" bIns="48305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フリーフォーム 7"/>
            <p:cNvSpPr/>
            <p:nvPr/>
          </p:nvSpPr>
          <p:spPr>
            <a:xfrm>
              <a:off x="4613042" y="8684377"/>
              <a:ext cx="298769" cy="137873"/>
            </a:xfrm>
            <a:custGeom>
              <a:avLst/>
              <a:gdLst>
                <a:gd name="connsiteX0" fmla="*/ 0 w 555251"/>
                <a:gd name="connsiteY0" fmla="*/ 258470 h 451838"/>
                <a:gd name="connsiteX1" fmla="*/ 177800 w 555251"/>
                <a:gd name="connsiteY1" fmla="*/ 4470 h 451838"/>
                <a:gd name="connsiteX2" fmla="*/ 355600 w 555251"/>
                <a:gd name="connsiteY2" fmla="*/ 448970 h 451838"/>
                <a:gd name="connsiteX3" fmla="*/ 533400 w 555251"/>
                <a:gd name="connsiteY3" fmla="*/ 194970 h 451838"/>
                <a:gd name="connsiteX4" fmla="*/ 546100 w 555251"/>
                <a:gd name="connsiteY4" fmla="*/ 182270 h 451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251" h="451838">
                  <a:moveTo>
                    <a:pt x="0" y="258470"/>
                  </a:moveTo>
                  <a:cubicBezTo>
                    <a:pt x="59266" y="115595"/>
                    <a:pt x="118533" y="-27280"/>
                    <a:pt x="177800" y="4470"/>
                  </a:cubicBezTo>
                  <a:cubicBezTo>
                    <a:pt x="237067" y="36220"/>
                    <a:pt x="296333" y="417220"/>
                    <a:pt x="355600" y="448970"/>
                  </a:cubicBezTo>
                  <a:cubicBezTo>
                    <a:pt x="414867" y="480720"/>
                    <a:pt x="501650" y="239420"/>
                    <a:pt x="533400" y="194970"/>
                  </a:cubicBezTo>
                  <a:cubicBezTo>
                    <a:pt x="565150" y="150520"/>
                    <a:pt x="555625" y="166395"/>
                    <a:pt x="546100" y="182270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6610" tIns="48305" rIns="96610" bIns="48305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25"/>
            <p:cNvSpPr/>
            <p:nvPr/>
          </p:nvSpPr>
          <p:spPr>
            <a:xfrm>
              <a:off x="4615511" y="8777011"/>
              <a:ext cx="298769" cy="137873"/>
            </a:xfrm>
            <a:custGeom>
              <a:avLst/>
              <a:gdLst>
                <a:gd name="connsiteX0" fmla="*/ 0 w 555251"/>
                <a:gd name="connsiteY0" fmla="*/ 258470 h 451838"/>
                <a:gd name="connsiteX1" fmla="*/ 177800 w 555251"/>
                <a:gd name="connsiteY1" fmla="*/ 4470 h 451838"/>
                <a:gd name="connsiteX2" fmla="*/ 355600 w 555251"/>
                <a:gd name="connsiteY2" fmla="*/ 448970 h 451838"/>
                <a:gd name="connsiteX3" fmla="*/ 533400 w 555251"/>
                <a:gd name="connsiteY3" fmla="*/ 194970 h 451838"/>
                <a:gd name="connsiteX4" fmla="*/ 546100 w 555251"/>
                <a:gd name="connsiteY4" fmla="*/ 182270 h 451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251" h="451838">
                  <a:moveTo>
                    <a:pt x="0" y="258470"/>
                  </a:moveTo>
                  <a:cubicBezTo>
                    <a:pt x="59266" y="115595"/>
                    <a:pt x="118533" y="-27280"/>
                    <a:pt x="177800" y="4470"/>
                  </a:cubicBezTo>
                  <a:cubicBezTo>
                    <a:pt x="237067" y="36220"/>
                    <a:pt x="296333" y="417220"/>
                    <a:pt x="355600" y="448970"/>
                  </a:cubicBezTo>
                  <a:cubicBezTo>
                    <a:pt x="414867" y="480720"/>
                    <a:pt x="501650" y="239420"/>
                    <a:pt x="533400" y="194970"/>
                  </a:cubicBezTo>
                  <a:cubicBezTo>
                    <a:pt x="565150" y="150520"/>
                    <a:pt x="555625" y="166395"/>
                    <a:pt x="546100" y="18227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6610" tIns="48305" rIns="96610" bIns="48305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3" name="テキスト ボックス 72"/>
          <p:cNvSpPr txBox="1"/>
          <p:nvPr/>
        </p:nvSpPr>
        <p:spPr>
          <a:xfrm>
            <a:off x="3051968" y="9186148"/>
            <a:ext cx="348995" cy="282219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200" dirty="0" smtClean="0"/>
              <a:t>月</a:t>
            </a:r>
            <a:endParaRPr kumimoji="1" lang="ja-JP" altLang="en-US" sz="120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6909781" y="9194262"/>
            <a:ext cx="348995" cy="282219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sz="1200" dirty="0" smtClean="0"/>
              <a:t>月</a:t>
            </a:r>
            <a:endParaRPr kumimoji="1" lang="ja-JP" altLang="en-US" sz="1200" dirty="0"/>
          </a:p>
        </p:txBody>
      </p:sp>
      <p:sp>
        <p:nvSpPr>
          <p:cNvPr id="78" name="爆発 2 77"/>
          <p:cNvSpPr/>
          <p:nvPr/>
        </p:nvSpPr>
        <p:spPr>
          <a:xfrm rot="12210941">
            <a:off x="5783774" y="5152762"/>
            <a:ext cx="1525692" cy="1221402"/>
          </a:xfrm>
          <a:prstGeom prst="irregularSeal2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爆発 2 3"/>
          <p:cNvSpPr/>
          <p:nvPr/>
        </p:nvSpPr>
        <p:spPr>
          <a:xfrm rot="12670160">
            <a:off x="2153399" y="4980688"/>
            <a:ext cx="1525692" cy="1221402"/>
          </a:xfrm>
          <a:prstGeom prst="irregularSeal2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464162" y="5323602"/>
            <a:ext cx="926088" cy="389947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急増中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579603" y="5566662"/>
            <a:ext cx="776997" cy="374552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800" dirty="0" smtClean="0"/>
              <a:t>159</a:t>
            </a:r>
            <a:r>
              <a:rPr kumimoji="1" lang="ja-JP" altLang="en-US" sz="1800" dirty="0" smtClean="0"/>
              <a:t>人</a:t>
            </a:r>
            <a:endParaRPr kumimoji="1" lang="ja-JP" altLang="en-US" sz="1800" dirty="0"/>
          </a:p>
        </p:txBody>
      </p:sp>
      <p:sp>
        <p:nvSpPr>
          <p:cNvPr id="19" name="右矢印 18"/>
          <p:cNvSpPr/>
          <p:nvPr/>
        </p:nvSpPr>
        <p:spPr>
          <a:xfrm rot="18295212">
            <a:off x="2029980" y="6048867"/>
            <a:ext cx="839092" cy="335261"/>
          </a:xfrm>
          <a:custGeom>
            <a:avLst/>
            <a:gdLst>
              <a:gd name="connsiteX0" fmla="*/ 0 w 936104"/>
              <a:gd name="connsiteY0" fmla="*/ 97487 h 389947"/>
              <a:gd name="connsiteX1" fmla="*/ 741131 w 936104"/>
              <a:gd name="connsiteY1" fmla="*/ 97487 h 389947"/>
              <a:gd name="connsiteX2" fmla="*/ 741131 w 936104"/>
              <a:gd name="connsiteY2" fmla="*/ 0 h 389947"/>
              <a:gd name="connsiteX3" fmla="*/ 936104 w 936104"/>
              <a:gd name="connsiteY3" fmla="*/ 194974 h 389947"/>
              <a:gd name="connsiteX4" fmla="*/ 741131 w 936104"/>
              <a:gd name="connsiteY4" fmla="*/ 389947 h 389947"/>
              <a:gd name="connsiteX5" fmla="*/ 741131 w 936104"/>
              <a:gd name="connsiteY5" fmla="*/ 292460 h 389947"/>
              <a:gd name="connsiteX6" fmla="*/ 0 w 936104"/>
              <a:gd name="connsiteY6" fmla="*/ 292460 h 389947"/>
              <a:gd name="connsiteX7" fmla="*/ 0 w 936104"/>
              <a:gd name="connsiteY7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0 w 938485"/>
              <a:gd name="connsiteY6" fmla="*/ 99579 h 389947"/>
              <a:gd name="connsiteX7" fmla="*/ 2381 w 938485"/>
              <a:gd name="connsiteY7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42611 h 389947"/>
              <a:gd name="connsiteX7" fmla="*/ 0 w 938485"/>
              <a:gd name="connsiteY7" fmla="*/ 99579 h 389947"/>
              <a:gd name="connsiteX8" fmla="*/ 2381 w 938485"/>
              <a:gd name="connsiteY8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21180 h 389947"/>
              <a:gd name="connsiteX7" fmla="*/ 0 w 938485"/>
              <a:gd name="connsiteY7" fmla="*/ 99579 h 389947"/>
              <a:gd name="connsiteX8" fmla="*/ 2381 w 938485"/>
              <a:gd name="connsiteY8" fmla="*/ 97487 h 389947"/>
              <a:gd name="connsiteX0" fmla="*/ 0 w 938485"/>
              <a:gd name="connsiteY0" fmla="*/ 49862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21180 h 389947"/>
              <a:gd name="connsiteX7" fmla="*/ 0 w 938485"/>
              <a:gd name="connsiteY7" fmla="*/ 99579 h 389947"/>
              <a:gd name="connsiteX8" fmla="*/ 0 w 938485"/>
              <a:gd name="connsiteY8" fmla="*/ 49862 h 389947"/>
              <a:gd name="connsiteX0" fmla="*/ 4762 w 943247"/>
              <a:gd name="connsiteY0" fmla="*/ 49862 h 389947"/>
              <a:gd name="connsiteX1" fmla="*/ 748274 w 943247"/>
              <a:gd name="connsiteY1" fmla="*/ 97487 h 389947"/>
              <a:gd name="connsiteX2" fmla="*/ 748274 w 943247"/>
              <a:gd name="connsiteY2" fmla="*/ 0 h 389947"/>
              <a:gd name="connsiteX3" fmla="*/ 943247 w 943247"/>
              <a:gd name="connsiteY3" fmla="*/ 194974 h 389947"/>
              <a:gd name="connsiteX4" fmla="*/ 748274 w 943247"/>
              <a:gd name="connsiteY4" fmla="*/ 389947 h 389947"/>
              <a:gd name="connsiteX5" fmla="*/ 748274 w 943247"/>
              <a:gd name="connsiteY5" fmla="*/ 292460 h 389947"/>
              <a:gd name="connsiteX6" fmla="*/ 346000 w 943247"/>
              <a:gd name="connsiteY6" fmla="*/ 221180 h 389947"/>
              <a:gd name="connsiteX7" fmla="*/ 0 w 943247"/>
              <a:gd name="connsiteY7" fmla="*/ 47191 h 389947"/>
              <a:gd name="connsiteX8" fmla="*/ 4762 w 943247"/>
              <a:gd name="connsiteY8" fmla="*/ 49862 h 389947"/>
              <a:gd name="connsiteX0" fmla="*/ 4762 w 943247"/>
              <a:gd name="connsiteY0" fmla="*/ 47481 h 387566"/>
              <a:gd name="connsiteX1" fmla="*/ 748274 w 943247"/>
              <a:gd name="connsiteY1" fmla="*/ 95106 h 387566"/>
              <a:gd name="connsiteX2" fmla="*/ 700649 w 943247"/>
              <a:gd name="connsiteY2" fmla="*/ 0 h 387566"/>
              <a:gd name="connsiteX3" fmla="*/ 943247 w 943247"/>
              <a:gd name="connsiteY3" fmla="*/ 192593 h 387566"/>
              <a:gd name="connsiteX4" fmla="*/ 748274 w 943247"/>
              <a:gd name="connsiteY4" fmla="*/ 387566 h 387566"/>
              <a:gd name="connsiteX5" fmla="*/ 748274 w 943247"/>
              <a:gd name="connsiteY5" fmla="*/ 290079 h 387566"/>
              <a:gd name="connsiteX6" fmla="*/ 346000 w 943247"/>
              <a:gd name="connsiteY6" fmla="*/ 218799 h 387566"/>
              <a:gd name="connsiteX7" fmla="*/ 0 w 943247"/>
              <a:gd name="connsiteY7" fmla="*/ 44810 h 387566"/>
              <a:gd name="connsiteX8" fmla="*/ 4762 w 943247"/>
              <a:gd name="connsiteY8" fmla="*/ 47481 h 387566"/>
              <a:gd name="connsiteX0" fmla="*/ 4762 w 943247"/>
              <a:gd name="connsiteY0" fmla="*/ 47481 h 387566"/>
              <a:gd name="connsiteX1" fmla="*/ 733986 w 943247"/>
              <a:gd name="connsiteY1" fmla="*/ 135588 h 387566"/>
              <a:gd name="connsiteX2" fmla="*/ 700649 w 943247"/>
              <a:gd name="connsiteY2" fmla="*/ 0 h 387566"/>
              <a:gd name="connsiteX3" fmla="*/ 943247 w 943247"/>
              <a:gd name="connsiteY3" fmla="*/ 192593 h 387566"/>
              <a:gd name="connsiteX4" fmla="*/ 748274 w 943247"/>
              <a:gd name="connsiteY4" fmla="*/ 387566 h 387566"/>
              <a:gd name="connsiteX5" fmla="*/ 748274 w 943247"/>
              <a:gd name="connsiteY5" fmla="*/ 290079 h 387566"/>
              <a:gd name="connsiteX6" fmla="*/ 346000 w 943247"/>
              <a:gd name="connsiteY6" fmla="*/ 218799 h 387566"/>
              <a:gd name="connsiteX7" fmla="*/ 0 w 943247"/>
              <a:gd name="connsiteY7" fmla="*/ 44810 h 387566"/>
              <a:gd name="connsiteX8" fmla="*/ 4762 w 943247"/>
              <a:gd name="connsiteY8" fmla="*/ 47481 h 387566"/>
              <a:gd name="connsiteX0" fmla="*/ 4762 w 943247"/>
              <a:gd name="connsiteY0" fmla="*/ 47481 h 456623"/>
              <a:gd name="connsiteX1" fmla="*/ 733986 w 943247"/>
              <a:gd name="connsiteY1" fmla="*/ 135588 h 456623"/>
              <a:gd name="connsiteX2" fmla="*/ 700649 w 943247"/>
              <a:gd name="connsiteY2" fmla="*/ 0 h 456623"/>
              <a:gd name="connsiteX3" fmla="*/ 943247 w 943247"/>
              <a:gd name="connsiteY3" fmla="*/ 192593 h 456623"/>
              <a:gd name="connsiteX4" fmla="*/ 769706 w 943247"/>
              <a:gd name="connsiteY4" fmla="*/ 456623 h 456623"/>
              <a:gd name="connsiteX5" fmla="*/ 748274 w 943247"/>
              <a:gd name="connsiteY5" fmla="*/ 290079 h 456623"/>
              <a:gd name="connsiteX6" fmla="*/ 346000 w 943247"/>
              <a:gd name="connsiteY6" fmla="*/ 218799 h 456623"/>
              <a:gd name="connsiteX7" fmla="*/ 0 w 943247"/>
              <a:gd name="connsiteY7" fmla="*/ 44810 h 456623"/>
              <a:gd name="connsiteX8" fmla="*/ 4762 w 943247"/>
              <a:gd name="connsiteY8" fmla="*/ 47481 h 456623"/>
              <a:gd name="connsiteX0" fmla="*/ 4762 w 943247"/>
              <a:gd name="connsiteY0" fmla="*/ 47481 h 456623"/>
              <a:gd name="connsiteX1" fmla="*/ 733986 w 943247"/>
              <a:gd name="connsiteY1" fmla="*/ 135588 h 456623"/>
              <a:gd name="connsiteX2" fmla="*/ 700649 w 943247"/>
              <a:gd name="connsiteY2" fmla="*/ 0 h 456623"/>
              <a:gd name="connsiteX3" fmla="*/ 943247 w 943247"/>
              <a:gd name="connsiteY3" fmla="*/ 192593 h 456623"/>
              <a:gd name="connsiteX4" fmla="*/ 769706 w 943247"/>
              <a:gd name="connsiteY4" fmla="*/ 456623 h 456623"/>
              <a:gd name="connsiteX5" fmla="*/ 748274 w 943247"/>
              <a:gd name="connsiteY5" fmla="*/ 290079 h 456623"/>
              <a:gd name="connsiteX6" fmla="*/ 355525 w 943247"/>
              <a:gd name="connsiteY6" fmla="*/ 194987 h 456623"/>
              <a:gd name="connsiteX7" fmla="*/ 0 w 943247"/>
              <a:gd name="connsiteY7" fmla="*/ 44810 h 456623"/>
              <a:gd name="connsiteX8" fmla="*/ 4762 w 943247"/>
              <a:gd name="connsiteY8" fmla="*/ 47481 h 456623"/>
              <a:gd name="connsiteX0" fmla="*/ 4762 w 943247"/>
              <a:gd name="connsiteY0" fmla="*/ 52689 h 461831"/>
              <a:gd name="connsiteX1" fmla="*/ 733986 w 943247"/>
              <a:gd name="connsiteY1" fmla="*/ 14079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48274 w 943247"/>
              <a:gd name="connsiteY5" fmla="*/ 295287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48274 w 943247"/>
              <a:gd name="connsiteY5" fmla="*/ 295287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3247" h="461831">
                <a:moveTo>
                  <a:pt x="4762" y="52689"/>
                </a:moveTo>
                <a:lnTo>
                  <a:pt x="717011" y="169586"/>
                </a:lnTo>
                <a:lnTo>
                  <a:pt x="647390" y="0"/>
                </a:lnTo>
                <a:lnTo>
                  <a:pt x="943247" y="197801"/>
                </a:lnTo>
                <a:lnTo>
                  <a:pt x="769706" y="461831"/>
                </a:lnTo>
                <a:lnTo>
                  <a:pt x="750464" y="322971"/>
                </a:lnTo>
                <a:cubicBezTo>
                  <a:pt x="633032" y="289114"/>
                  <a:pt x="647817" y="331645"/>
                  <a:pt x="398168" y="221401"/>
                </a:cubicBezTo>
                <a:cubicBezTo>
                  <a:pt x="222825" y="153718"/>
                  <a:pt x="132723" y="107146"/>
                  <a:pt x="0" y="50018"/>
                </a:cubicBezTo>
                <a:lnTo>
                  <a:pt x="4762" y="52689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6131366" y="5458891"/>
            <a:ext cx="926076" cy="428708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増加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中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149884" y="5679908"/>
            <a:ext cx="951724" cy="411789"/>
          </a:xfrm>
          <a:prstGeom prst="rect">
            <a:avLst/>
          </a:prstGeom>
          <a:noFill/>
        </p:spPr>
        <p:txBody>
          <a:bodyPr wrap="none" lIns="96610" tIns="48305" rIns="96610" bIns="48305" rtlCol="0">
            <a:spAutoFit/>
          </a:bodyPr>
          <a:lstStyle/>
          <a:p>
            <a:r>
              <a:rPr kumimoji="1" lang="en-US" altLang="ja-JP" sz="1800" dirty="0" smtClean="0"/>
              <a:t>6,922</a:t>
            </a:r>
            <a:r>
              <a:rPr kumimoji="1" lang="ja-JP" altLang="en-US" sz="1800" dirty="0" smtClean="0"/>
              <a:t>人</a:t>
            </a:r>
            <a:endParaRPr kumimoji="1" lang="ja-JP" altLang="en-US" sz="1800" dirty="0"/>
          </a:p>
        </p:txBody>
      </p:sp>
      <p:sp>
        <p:nvSpPr>
          <p:cNvPr id="55" name="右矢印 18"/>
          <p:cNvSpPr/>
          <p:nvPr/>
        </p:nvSpPr>
        <p:spPr>
          <a:xfrm rot="18342466">
            <a:off x="5863364" y="6240828"/>
            <a:ext cx="834883" cy="318439"/>
          </a:xfrm>
          <a:custGeom>
            <a:avLst/>
            <a:gdLst>
              <a:gd name="connsiteX0" fmla="*/ 0 w 936104"/>
              <a:gd name="connsiteY0" fmla="*/ 97487 h 389947"/>
              <a:gd name="connsiteX1" fmla="*/ 741131 w 936104"/>
              <a:gd name="connsiteY1" fmla="*/ 97487 h 389947"/>
              <a:gd name="connsiteX2" fmla="*/ 741131 w 936104"/>
              <a:gd name="connsiteY2" fmla="*/ 0 h 389947"/>
              <a:gd name="connsiteX3" fmla="*/ 936104 w 936104"/>
              <a:gd name="connsiteY3" fmla="*/ 194974 h 389947"/>
              <a:gd name="connsiteX4" fmla="*/ 741131 w 936104"/>
              <a:gd name="connsiteY4" fmla="*/ 389947 h 389947"/>
              <a:gd name="connsiteX5" fmla="*/ 741131 w 936104"/>
              <a:gd name="connsiteY5" fmla="*/ 292460 h 389947"/>
              <a:gd name="connsiteX6" fmla="*/ 0 w 936104"/>
              <a:gd name="connsiteY6" fmla="*/ 292460 h 389947"/>
              <a:gd name="connsiteX7" fmla="*/ 0 w 936104"/>
              <a:gd name="connsiteY7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0 w 938485"/>
              <a:gd name="connsiteY6" fmla="*/ 99579 h 389947"/>
              <a:gd name="connsiteX7" fmla="*/ 2381 w 938485"/>
              <a:gd name="connsiteY7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42611 h 389947"/>
              <a:gd name="connsiteX7" fmla="*/ 0 w 938485"/>
              <a:gd name="connsiteY7" fmla="*/ 99579 h 389947"/>
              <a:gd name="connsiteX8" fmla="*/ 2381 w 938485"/>
              <a:gd name="connsiteY8" fmla="*/ 97487 h 389947"/>
              <a:gd name="connsiteX0" fmla="*/ 2381 w 938485"/>
              <a:gd name="connsiteY0" fmla="*/ 97487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21180 h 389947"/>
              <a:gd name="connsiteX7" fmla="*/ 0 w 938485"/>
              <a:gd name="connsiteY7" fmla="*/ 99579 h 389947"/>
              <a:gd name="connsiteX8" fmla="*/ 2381 w 938485"/>
              <a:gd name="connsiteY8" fmla="*/ 97487 h 389947"/>
              <a:gd name="connsiteX0" fmla="*/ 0 w 938485"/>
              <a:gd name="connsiteY0" fmla="*/ 49862 h 389947"/>
              <a:gd name="connsiteX1" fmla="*/ 743512 w 938485"/>
              <a:gd name="connsiteY1" fmla="*/ 97487 h 389947"/>
              <a:gd name="connsiteX2" fmla="*/ 743512 w 938485"/>
              <a:gd name="connsiteY2" fmla="*/ 0 h 389947"/>
              <a:gd name="connsiteX3" fmla="*/ 938485 w 938485"/>
              <a:gd name="connsiteY3" fmla="*/ 194974 h 389947"/>
              <a:gd name="connsiteX4" fmla="*/ 743512 w 938485"/>
              <a:gd name="connsiteY4" fmla="*/ 389947 h 389947"/>
              <a:gd name="connsiteX5" fmla="*/ 743512 w 938485"/>
              <a:gd name="connsiteY5" fmla="*/ 292460 h 389947"/>
              <a:gd name="connsiteX6" fmla="*/ 341238 w 938485"/>
              <a:gd name="connsiteY6" fmla="*/ 221180 h 389947"/>
              <a:gd name="connsiteX7" fmla="*/ 0 w 938485"/>
              <a:gd name="connsiteY7" fmla="*/ 99579 h 389947"/>
              <a:gd name="connsiteX8" fmla="*/ 0 w 938485"/>
              <a:gd name="connsiteY8" fmla="*/ 49862 h 389947"/>
              <a:gd name="connsiteX0" fmla="*/ 4762 w 943247"/>
              <a:gd name="connsiteY0" fmla="*/ 49862 h 389947"/>
              <a:gd name="connsiteX1" fmla="*/ 748274 w 943247"/>
              <a:gd name="connsiteY1" fmla="*/ 97487 h 389947"/>
              <a:gd name="connsiteX2" fmla="*/ 748274 w 943247"/>
              <a:gd name="connsiteY2" fmla="*/ 0 h 389947"/>
              <a:gd name="connsiteX3" fmla="*/ 943247 w 943247"/>
              <a:gd name="connsiteY3" fmla="*/ 194974 h 389947"/>
              <a:gd name="connsiteX4" fmla="*/ 748274 w 943247"/>
              <a:gd name="connsiteY4" fmla="*/ 389947 h 389947"/>
              <a:gd name="connsiteX5" fmla="*/ 748274 w 943247"/>
              <a:gd name="connsiteY5" fmla="*/ 292460 h 389947"/>
              <a:gd name="connsiteX6" fmla="*/ 346000 w 943247"/>
              <a:gd name="connsiteY6" fmla="*/ 221180 h 389947"/>
              <a:gd name="connsiteX7" fmla="*/ 0 w 943247"/>
              <a:gd name="connsiteY7" fmla="*/ 47191 h 389947"/>
              <a:gd name="connsiteX8" fmla="*/ 4762 w 943247"/>
              <a:gd name="connsiteY8" fmla="*/ 49862 h 389947"/>
              <a:gd name="connsiteX0" fmla="*/ 4762 w 943247"/>
              <a:gd name="connsiteY0" fmla="*/ 47481 h 387566"/>
              <a:gd name="connsiteX1" fmla="*/ 748274 w 943247"/>
              <a:gd name="connsiteY1" fmla="*/ 95106 h 387566"/>
              <a:gd name="connsiteX2" fmla="*/ 700649 w 943247"/>
              <a:gd name="connsiteY2" fmla="*/ 0 h 387566"/>
              <a:gd name="connsiteX3" fmla="*/ 943247 w 943247"/>
              <a:gd name="connsiteY3" fmla="*/ 192593 h 387566"/>
              <a:gd name="connsiteX4" fmla="*/ 748274 w 943247"/>
              <a:gd name="connsiteY4" fmla="*/ 387566 h 387566"/>
              <a:gd name="connsiteX5" fmla="*/ 748274 w 943247"/>
              <a:gd name="connsiteY5" fmla="*/ 290079 h 387566"/>
              <a:gd name="connsiteX6" fmla="*/ 346000 w 943247"/>
              <a:gd name="connsiteY6" fmla="*/ 218799 h 387566"/>
              <a:gd name="connsiteX7" fmla="*/ 0 w 943247"/>
              <a:gd name="connsiteY7" fmla="*/ 44810 h 387566"/>
              <a:gd name="connsiteX8" fmla="*/ 4762 w 943247"/>
              <a:gd name="connsiteY8" fmla="*/ 47481 h 387566"/>
              <a:gd name="connsiteX0" fmla="*/ 4762 w 943247"/>
              <a:gd name="connsiteY0" fmla="*/ 47481 h 387566"/>
              <a:gd name="connsiteX1" fmla="*/ 733986 w 943247"/>
              <a:gd name="connsiteY1" fmla="*/ 135588 h 387566"/>
              <a:gd name="connsiteX2" fmla="*/ 700649 w 943247"/>
              <a:gd name="connsiteY2" fmla="*/ 0 h 387566"/>
              <a:gd name="connsiteX3" fmla="*/ 943247 w 943247"/>
              <a:gd name="connsiteY3" fmla="*/ 192593 h 387566"/>
              <a:gd name="connsiteX4" fmla="*/ 748274 w 943247"/>
              <a:gd name="connsiteY4" fmla="*/ 387566 h 387566"/>
              <a:gd name="connsiteX5" fmla="*/ 748274 w 943247"/>
              <a:gd name="connsiteY5" fmla="*/ 290079 h 387566"/>
              <a:gd name="connsiteX6" fmla="*/ 346000 w 943247"/>
              <a:gd name="connsiteY6" fmla="*/ 218799 h 387566"/>
              <a:gd name="connsiteX7" fmla="*/ 0 w 943247"/>
              <a:gd name="connsiteY7" fmla="*/ 44810 h 387566"/>
              <a:gd name="connsiteX8" fmla="*/ 4762 w 943247"/>
              <a:gd name="connsiteY8" fmla="*/ 47481 h 387566"/>
              <a:gd name="connsiteX0" fmla="*/ 4762 w 943247"/>
              <a:gd name="connsiteY0" fmla="*/ 47481 h 456623"/>
              <a:gd name="connsiteX1" fmla="*/ 733986 w 943247"/>
              <a:gd name="connsiteY1" fmla="*/ 135588 h 456623"/>
              <a:gd name="connsiteX2" fmla="*/ 700649 w 943247"/>
              <a:gd name="connsiteY2" fmla="*/ 0 h 456623"/>
              <a:gd name="connsiteX3" fmla="*/ 943247 w 943247"/>
              <a:gd name="connsiteY3" fmla="*/ 192593 h 456623"/>
              <a:gd name="connsiteX4" fmla="*/ 769706 w 943247"/>
              <a:gd name="connsiteY4" fmla="*/ 456623 h 456623"/>
              <a:gd name="connsiteX5" fmla="*/ 748274 w 943247"/>
              <a:gd name="connsiteY5" fmla="*/ 290079 h 456623"/>
              <a:gd name="connsiteX6" fmla="*/ 346000 w 943247"/>
              <a:gd name="connsiteY6" fmla="*/ 218799 h 456623"/>
              <a:gd name="connsiteX7" fmla="*/ 0 w 943247"/>
              <a:gd name="connsiteY7" fmla="*/ 44810 h 456623"/>
              <a:gd name="connsiteX8" fmla="*/ 4762 w 943247"/>
              <a:gd name="connsiteY8" fmla="*/ 47481 h 456623"/>
              <a:gd name="connsiteX0" fmla="*/ 4762 w 943247"/>
              <a:gd name="connsiteY0" fmla="*/ 47481 h 456623"/>
              <a:gd name="connsiteX1" fmla="*/ 733986 w 943247"/>
              <a:gd name="connsiteY1" fmla="*/ 135588 h 456623"/>
              <a:gd name="connsiteX2" fmla="*/ 700649 w 943247"/>
              <a:gd name="connsiteY2" fmla="*/ 0 h 456623"/>
              <a:gd name="connsiteX3" fmla="*/ 943247 w 943247"/>
              <a:gd name="connsiteY3" fmla="*/ 192593 h 456623"/>
              <a:gd name="connsiteX4" fmla="*/ 769706 w 943247"/>
              <a:gd name="connsiteY4" fmla="*/ 456623 h 456623"/>
              <a:gd name="connsiteX5" fmla="*/ 748274 w 943247"/>
              <a:gd name="connsiteY5" fmla="*/ 290079 h 456623"/>
              <a:gd name="connsiteX6" fmla="*/ 355525 w 943247"/>
              <a:gd name="connsiteY6" fmla="*/ 194987 h 456623"/>
              <a:gd name="connsiteX7" fmla="*/ 0 w 943247"/>
              <a:gd name="connsiteY7" fmla="*/ 44810 h 456623"/>
              <a:gd name="connsiteX8" fmla="*/ 4762 w 943247"/>
              <a:gd name="connsiteY8" fmla="*/ 47481 h 456623"/>
              <a:gd name="connsiteX0" fmla="*/ 4762 w 943247"/>
              <a:gd name="connsiteY0" fmla="*/ 52689 h 461831"/>
              <a:gd name="connsiteX1" fmla="*/ 733986 w 943247"/>
              <a:gd name="connsiteY1" fmla="*/ 14079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48274 w 943247"/>
              <a:gd name="connsiteY5" fmla="*/ 295287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48274 w 943247"/>
              <a:gd name="connsiteY5" fmla="*/ 295287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55525 w 943247"/>
              <a:gd name="connsiteY6" fmla="*/ 200195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  <a:gd name="connsiteX0" fmla="*/ 4762 w 943247"/>
              <a:gd name="connsiteY0" fmla="*/ 52689 h 461831"/>
              <a:gd name="connsiteX1" fmla="*/ 717011 w 943247"/>
              <a:gd name="connsiteY1" fmla="*/ 169586 h 461831"/>
              <a:gd name="connsiteX2" fmla="*/ 647390 w 943247"/>
              <a:gd name="connsiteY2" fmla="*/ 0 h 461831"/>
              <a:gd name="connsiteX3" fmla="*/ 943247 w 943247"/>
              <a:gd name="connsiteY3" fmla="*/ 197801 h 461831"/>
              <a:gd name="connsiteX4" fmla="*/ 769706 w 943247"/>
              <a:gd name="connsiteY4" fmla="*/ 461831 h 461831"/>
              <a:gd name="connsiteX5" fmla="*/ 750464 w 943247"/>
              <a:gd name="connsiteY5" fmla="*/ 322971 h 461831"/>
              <a:gd name="connsiteX6" fmla="*/ 398168 w 943247"/>
              <a:gd name="connsiteY6" fmla="*/ 221401 h 461831"/>
              <a:gd name="connsiteX7" fmla="*/ 0 w 943247"/>
              <a:gd name="connsiteY7" fmla="*/ 50018 h 461831"/>
              <a:gd name="connsiteX8" fmla="*/ 4762 w 943247"/>
              <a:gd name="connsiteY8" fmla="*/ 52689 h 46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3247" h="461831">
                <a:moveTo>
                  <a:pt x="4762" y="52689"/>
                </a:moveTo>
                <a:lnTo>
                  <a:pt x="717011" y="169586"/>
                </a:lnTo>
                <a:lnTo>
                  <a:pt x="647390" y="0"/>
                </a:lnTo>
                <a:lnTo>
                  <a:pt x="943247" y="197801"/>
                </a:lnTo>
                <a:lnTo>
                  <a:pt x="769706" y="461831"/>
                </a:lnTo>
                <a:lnTo>
                  <a:pt x="750464" y="322971"/>
                </a:lnTo>
                <a:cubicBezTo>
                  <a:pt x="633032" y="289114"/>
                  <a:pt x="647817" y="331645"/>
                  <a:pt x="398168" y="221401"/>
                </a:cubicBezTo>
                <a:cubicBezTo>
                  <a:pt x="222825" y="153718"/>
                  <a:pt x="132723" y="107146"/>
                  <a:pt x="0" y="50018"/>
                </a:cubicBezTo>
                <a:lnTo>
                  <a:pt x="4762" y="52689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187</Words>
  <Application>Microsoft Office PowerPoint</Application>
  <PresentationFormat>ユーザー設定</PresentationFormat>
  <Paragraphs>47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91</cp:revision>
  <cp:lastPrinted>2014-08-08T09:10:05Z</cp:lastPrinted>
  <dcterms:created xsi:type="dcterms:W3CDTF">2014-03-31T06:22:20Z</dcterms:created>
  <dcterms:modified xsi:type="dcterms:W3CDTF">2014-09-05T05:05:13Z</dcterms:modified>
</cp:coreProperties>
</file>